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94" r:id="rId3"/>
    <p:sldId id="285" r:id="rId4"/>
    <p:sldId id="281" r:id="rId5"/>
    <p:sldId id="280" r:id="rId6"/>
    <p:sldId id="293" r:id="rId7"/>
    <p:sldId id="260" r:id="rId8"/>
    <p:sldId id="264" r:id="rId9"/>
    <p:sldId id="263" r:id="rId10"/>
    <p:sldId id="301" r:id="rId11"/>
    <p:sldId id="295" r:id="rId12"/>
    <p:sldId id="296" r:id="rId13"/>
    <p:sldId id="297" r:id="rId14"/>
    <p:sldId id="298" r:id="rId15"/>
    <p:sldId id="302" r:id="rId16"/>
    <p:sldId id="286" r:id="rId17"/>
    <p:sldId id="303" r:id="rId18"/>
    <p:sldId id="304" r:id="rId19"/>
    <p:sldId id="305" r:id="rId20"/>
    <p:sldId id="30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ABE9"/>
    <a:srgbClr val="83B7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CBB01D-A72B-4D09-B273-7E357C99E2CC}" v="335" dt="2021-12-14T03:25:19.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601"/>
    <p:restoredTop sz="78028"/>
  </p:normalViewPr>
  <p:slideViewPr>
    <p:cSldViewPr snapToGrid="0" snapToObjects="1">
      <p:cViewPr varScale="1">
        <p:scale>
          <a:sx n="95" d="100"/>
          <a:sy n="95" d="100"/>
        </p:scale>
        <p:origin x="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y Beatty" userId="TTEChV9/0sv9ECZ+IhArOUvK8sXiBhNz1D7MKkeq39I=" providerId="None" clId="Web-{E5CBB01D-A72B-4D09-B273-7E357C99E2CC}"/>
    <pc:docChg chg="modSld">
      <pc:chgData name="Abby Beatty" userId="TTEChV9/0sv9ECZ+IhArOUvK8sXiBhNz1D7MKkeq39I=" providerId="None" clId="Web-{E5CBB01D-A72B-4D09-B273-7E357C99E2CC}" dt="2021-12-14T03:25:19.364" v="300" actId="1076"/>
      <pc:docMkLst>
        <pc:docMk/>
      </pc:docMkLst>
      <pc:sldChg chg="delSp modSp">
        <pc:chgData name="Abby Beatty" userId="TTEChV9/0sv9ECZ+IhArOUvK8sXiBhNz1D7MKkeq39I=" providerId="None" clId="Web-{E5CBB01D-A72B-4D09-B273-7E357C99E2CC}" dt="2021-12-14T03:04:38.339" v="1"/>
        <pc:sldMkLst>
          <pc:docMk/>
          <pc:sldMk cId="3266837391" sldId="256"/>
        </pc:sldMkLst>
        <pc:spChg chg="del mod">
          <ac:chgData name="Abby Beatty" userId="TTEChV9/0sv9ECZ+IhArOUvK8sXiBhNz1D7MKkeq39I=" providerId="None" clId="Web-{E5CBB01D-A72B-4D09-B273-7E357C99E2CC}" dt="2021-12-14T03:04:38.339" v="1"/>
          <ac:spMkLst>
            <pc:docMk/>
            <pc:sldMk cId="3266837391" sldId="256"/>
            <ac:spMk id="6" creationId="{1879D6C8-535C-AE48-ACD8-7ABBE7E772FA}"/>
          </ac:spMkLst>
        </pc:spChg>
      </pc:sldChg>
      <pc:sldChg chg="modSp">
        <pc:chgData name="Abby Beatty" userId="TTEChV9/0sv9ECZ+IhArOUvK8sXiBhNz1D7MKkeq39I=" providerId="None" clId="Web-{E5CBB01D-A72B-4D09-B273-7E357C99E2CC}" dt="2021-12-14T03:22:05.126" v="91" actId="20577"/>
        <pc:sldMkLst>
          <pc:docMk/>
          <pc:sldMk cId="3446673180" sldId="260"/>
        </pc:sldMkLst>
        <pc:spChg chg="mod">
          <ac:chgData name="Abby Beatty" userId="TTEChV9/0sv9ECZ+IhArOUvK8sXiBhNz1D7MKkeq39I=" providerId="None" clId="Web-{E5CBB01D-A72B-4D09-B273-7E357C99E2CC}" dt="2021-12-14T03:22:05.126" v="91" actId="20577"/>
          <ac:spMkLst>
            <pc:docMk/>
            <pc:sldMk cId="3446673180" sldId="260"/>
            <ac:spMk id="4" creationId="{BE664D73-FFE9-6E48-8DE4-49D293DF8E44}"/>
          </ac:spMkLst>
        </pc:spChg>
      </pc:sldChg>
      <pc:sldChg chg="modSp">
        <pc:chgData name="Abby Beatty" userId="TTEChV9/0sv9ECZ+IhArOUvK8sXiBhNz1D7MKkeq39I=" providerId="None" clId="Web-{E5CBB01D-A72B-4D09-B273-7E357C99E2CC}" dt="2021-12-14T03:22:35.939" v="108" actId="1076"/>
        <pc:sldMkLst>
          <pc:docMk/>
          <pc:sldMk cId="1452780647" sldId="264"/>
        </pc:sldMkLst>
        <pc:spChg chg="mod">
          <ac:chgData name="Abby Beatty" userId="TTEChV9/0sv9ECZ+IhArOUvK8sXiBhNz1D7MKkeq39I=" providerId="None" clId="Web-{E5CBB01D-A72B-4D09-B273-7E357C99E2CC}" dt="2021-12-14T03:22:22.376" v="105" actId="20577"/>
          <ac:spMkLst>
            <pc:docMk/>
            <pc:sldMk cId="1452780647" sldId="264"/>
            <ac:spMk id="20" creationId="{8EF1F8C3-4709-AC4F-9C3D-054E1DDB594D}"/>
          </ac:spMkLst>
        </pc:spChg>
        <pc:spChg chg="mod">
          <ac:chgData name="Abby Beatty" userId="TTEChV9/0sv9ECZ+IhArOUvK8sXiBhNz1D7MKkeq39I=" providerId="None" clId="Web-{E5CBB01D-A72B-4D09-B273-7E357C99E2CC}" dt="2021-12-14T03:22:35.923" v="106" actId="1076"/>
          <ac:spMkLst>
            <pc:docMk/>
            <pc:sldMk cId="1452780647" sldId="264"/>
            <ac:spMk id="21" creationId="{A378CDA3-B77B-984C-AACC-DB15E0ED6C85}"/>
          </ac:spMkLst>
        </pc:spChg>
        <pc:spChg chg="mod">
          <ac:chgData name="Abby Beatty" userId="TTEChV9/0sv9ECZ+IhArOUvK8sXiBhNz1D7MKkeq39I=" providerId="None" clId="Web-{E5CBB01D-A72B-4D09-B273-7E357C99E2CC}" dt="2021-12-14T03:22:35.939" v="107" actId="1076"/>
          <ac:spMkLst>
            <pc:docMk/>
            <pc:sldMk cId="1452780647" sldId="264"/>
            <ac:spMk id="22" creationId="{4E810BC6-16BC-434E-9A86-1123A5A12780}"/>
          </ac:spMkLst>
        </pc:spChg>
        <pc:spChg chg="mod">
          <ac:chgData name="Abby Beatty" userId="TTEChV9/0sv9ECZ+IhArOUvK8sXiBhNz1D7MKkeq39I=" providerId="None" clId="Web-{E5CBB01D-A72B-4D09-B273-7E357C99E2CC}" dt="2021-12-14T03:22:35.939" v="108" actId="1076"/>
          <ac:spMkLst>
            <pc:docMk/>
            <pc:sldMk cId="1452780647" sldId="264"/>
            <ac:spMk id="23" creationId="{0F3A9B34-A0CF-7D46-9FD2-6ADB133FF5D0}"/>
          </ac:spMkLst>
        </pc:spChg>
      </pc:sldChg>
      <pc:sldChg chg="addSp modSp">
        <pc:chgData name="Abby Beatty" userId="TTEChV9/0sv9ECZ+IhArOUvK8sXiBhNz1D7MKkeq39I=" providerId="None" clId="Web-{E5CBB01D-A72B-4D09-B273-7E357C99E2CC}" dt="2021-12-14T03:13:10.427" v="73" actId="20577"/>
        <pc:sldMkLst>
          <pc:docMk/>
          <pc:sldMk cId="2308210832" sldId="285"/>
        </pc:sldMkLst>
        <pc:spChg chg="add mod">
          <ac:chgData name="Abby Beatty" userId="TTEChV9/0sv9ECZ+IhArOUvK8sXiBhNz1D7MKkeq39I=" providerId="None" clId="Web-{E5CBB01D-A72B-4D09-B273-7E357C99E2CC}" dt="2021-12-14T03:13:10.427" v="73" actId="20577"/>
          <ac:spMkLst>
            <pc:docMk/>
            <pc:sldMk cId="2308210832" sldId="285"/>
            <ac:spMk id="4" creationId="{84ECAEFA-5CCB-4167-8C74-184807075085}"/>
          </ac:spMkLst>
        </pc:spChg>
        <pc:spChg chg="mod">
          <ac:chgData name="Abby Beatty" userId="TTEChV9/0sv9ECZ+IhArOUvK8sXiBhNz1D7MKkeq39I=" providerId="None" clId="Web-{E5CBB01D-A72B-4D09-B273-7E357C99E2CC}" dt="2021-12-14T03:12:07.957" v="66" actId="1076"/>
          <ac:spMkLst>
            <pc:docMk/>
            <pc:sldMk cId="2308210832" sldId="285"/>
            <ac:spMk id="5" creationId="{0CA02D9C-C842-3046-B3C6-195044AA50E9}"/>
          </ac:spMkLst>
        </pc:spChg>
      </pc:sldChg>
      <pc:sldChg chg="addSp modSp">
        <pc:chgData name="Abby Beatty" userId="TTEChV9/0sv9ECZ+IhArOUvK8sXiBhNz1D7MKkeq39I=" providerId="None" clId="Web-{E5CBB01D-A72B-4D09-B273-7E357C99E2CC}" dt="2021-12-14T03:10:45.159" v="61" actId="1076"/>
        <pc:sldMkLst>
          <pc:docMk/>
          <pc:sldMk cId="153699605" sldId="294"/>
        </pc:sldMkLst>
        <pc:spChg chg="add mod">
          <ac:chgData name="Abby Beatty" userId="TTEChV9/0sv9ECZ+IhArOUvK8sXiBhNz1D7MKkeq39I=" providerId="None" clId="Web-{E5CBB01D-A72B-4D09-B273-7E357C99E2CC}" dt="2021-12-14T03:10:45.159" v="61" actId="1076"/>
          <ac:spMkLst>
            <pc:docMk/>
            <pc:sldMk cId="153699605" sldId="294"/>
            <ac:spMk id="4" creationId="{C7C7EA0F-4CE2-45FF-95E6-1E97BB26D092}"/>
          </ac:spMkLst>
        </pc:spChg>
        <pc:spChg chg="mod">
          <ac:chgData name="Abby Beatty" userId="TTEChV9/0sv9ECZ+IhArOUvK8sXiBhNz1D7MKkeq39I=" providerId="None" clId="Web-{E5CBB01D-A72B-4D09-B273-7E357C99E2CC}" dt="2021-12-14T03:10:24.752" v="49" actId="20577"/>
          <ac:spMkLst>
            <pc:docMk/>
            <pc:sldMk cId="153699605" sldId="294"/>
            <ac:spMk id="5" creationId="{0CA02D9C-C842-3046-B3C6-195044AA50E9}"/>
          </ac:spMkLst>
        </pc:spChg>
      </pc:sldChg>
      <pc:sldChg chg="modNotes">
        <pc:chgData name="Abby Beatty" userId="TTEChV9/0sv9ECZ+IhArOUvK8sXiBhNz1D7MKkeq39I=" providerId="None" clId="Web-{E5CBB01D-A72B-4D09-B273-7E357C99E2CC}" dt="2021-12-14T03:24:29.566" v="248"/>
        <pc:sldMkLst>
          <pc:docMk/>
          <pc:sldMk cId="3464694480" sldId="297"/>
        </pc:sldMkLst>
      </pc:sldChg>
      <pc:sldChg chg="modSp">
        <pc:chgData name="Abby Beatty" userId="TTEChV9/0sv9ECZ+IhArOUvK8sXiBhNz1D7MKkeq39I=" providerId="None" clId="Web-{E5CBB01D-A72B-4D09-B273-7E357C99E2CC}" dt="2021-12-14T03:25:19.364" v="300" actId="1076"/>
        <pc:sldMkLst>
          <pc:docMk/>
          <pc:sldMk cId="4276220360" sldId="298"/>
        </pc:sldMkLst>
        <pc:spChg chg="mod">
          <ac:chgData name="Abby Beatty" userId="TTEChV9/0sv9ECZ+IhArOUvK8sXiBhNz1D7MKkeq39I=" providerId="None" clId="Web-{E5CBB01D-A72B-4D09-B273-7E357C99E2CC}" dt="2021-12-14T03:25:19.364" v="300" actId="1076"/>
          <ac:spMkLst>
            <pc:docMk/>
            <pc:sldMk cId="4276220360" sldId="298"/>
            <ac:spMk id="5" creationId="{0CA02D9C-C842-3046-B3C6-195044AA50E9}"/>
          </ac:spMkLst>
        </pc:spChg>
      </pc:sldChg>
      <pc:sldChg chg="addSp modSp">
        <pc:chgData name="Abby Beatty" userId="TTEChV9/0sv9ECZ+IhArOUvK8sXiBhNz1D7MKkeq39I=" providerId="None" clId="Web-{E5CBB01D-A72B-4D09-B273-7E357C99E2CC}" dt="2021-12-14T03:23:10.346" v="156" actId="20577"/>
        <pc:sldMkLst>
          <pc:docMk/>
          <pc:sldMk cId="2479468112" sldId="301"/>
        </pc:sldMkLst>
        <pc:spChg chg="add">
          <ac:chgData name="Abby Beatty" userId="TTEChV9/0sv9ECZ+IhArOUvK8sXiBhNz1D7MKkeq39I=" providerId="None" clId="Web-{E5CBB01D-A72B-4D09-B273-7E357C99E2CC}" dt="2021-12-14T03:22:46.736" v="110"/>
          <ac:spMkLst>
            <pc:docMk/>
            <pc:sldMk cId="2479468112" sldId="301"/>
            <ac:spMk id="5" creationId="{19DE5CB0-87ED-4EB7-9761-520B78872A01}"/>
          </ac:spMkLst>
        </pc:spChg>
        <pc:spChg chg="mod">
          <ac:chgData name="Abby Beatty" userId="TTEChV9/0sv9ECZ+IhArOUvK8sXiBhNz1D7MKkeq39I=" providerId="None" clId="Web-{E5CBB01D-A72B-4D09-B273-7E357C99E2CC}" dt="2021-12-14T03:23:10.346" v="156" actId="20577"/>
          <ac:spMkLst>
            <pc:docMk/>
            <pc:sldMk cId="2479468112" sldId="301"/>
            <ac:spMk id="6" creationId="{C2A13AFC-36D4-1D4D-A0AD-1149F7A523E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E0B1E-444E-AF45-A09C-38267F81D858}" type="datetimeFigureOut">
              <a:rPr lang="en-US" smtClean="0"/>
              <a:t>12/13/2021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C7868C-EB9D-7D4B-9073-DE34E0E498EF}" type="slidenum">
              <a:rPr lang="en-US" smtClean="0"/>
              <a:t>‹#›</a:t>
            </a:fld>
            <a:endParaRPr lang="en-US"/>
          </a:p>
        </p:txBody>
      </p:sp>
    </p:spTree>
    <p:extLst>
      <p:ext uri="{BB962C8B-B14F-4D97-AF65-F5344CB8AC3E}">
        <p14:creationId xmlns:p14="http://schemas.microsoft.com/office/powerpoint/2010/main" val="3536978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C7868C-EB9D-7D4B-9073-DE34E0E498EF}" type="slidenum">
              <a:rPr lang="en-US" smtClean="0"/>
              <a:t>1</a:t>
            </a:fld>
            <a:endParaRPr lang="en-US"/>
          </a:p>
        </p:txBody>
      </p:sp>
    </p:spTree>
    <p:extLst>
      <p:ext uri="{BB962C8B-B14F-4D97-AF65-F5344CB8AC3E}">
        <p14:creationId xmlns:p14="http://schemas.microsoft.com/office/powerpoint/2010/main" val="66655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Ask students: “What color is this person's shirt?” Then ask: “Are this person’s eyes open?” Students should identify that they cannot know. </a:t>
            </a:r>
            <a:endParaRPr lang="en-US" b="0" i="0" dirty="0">
              <a:effectLst/>
            </a:endParaRPr>
          </a:p>
          <a:p>
            <a:endParaRPr lang="en-US" dirty="0"/>
          </a:p>
        </p:txBody>
      </p:sp>
      <p:sp>
        <p:nvSpPr>
          <p:cNvPr id="4" name="Slide Number Placeholder 3"/>
          <p:cNvSpPr>
            <a:spLocks noGrp="1"/>
          </p:cNvSpPr>
          <p:nvPr>
            <p:ph type="sldNum" sz="quarter" idx="5"/>
          </p:nvPr>
        </p:nvSpPr>
        <p:spPr/>
        <p:txBody>
          <a:bodyPr/>
          <a:lstStyle/>
          <a:p>
            <a:fld id="{A7C7868C-EB9D-7D4B-9073-DE34E0E498EF}" type="slidenum">
              <a:rPr lang="en-US" smtClean="0"/>
              <a:t>11</a:t>
            </a:fld>
            <a:endParaRPr lang="en-US"/>
          </a:p>
        </p:txBody>
      </p:sp>
    </p:spTree>
    <p:extLst>
      <p:ext uri="{BB962C8B-B14F-4D97-AF65-F5344CB8AC3E}">
        <p14:creationId xmlns:p14="http://schemas.microsoft.com/office/powerpoint/2010/main" val="3274524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Ask students “Are this person’s eyes open?”  </a:t>
            </a:r>
            <a:endParaRPr lang="en-US" b="0" i="0" dirty="0">
              <a:effectLst/>
            </a:endParaRPr>
          </a:p>
          <a:p>
            <a:endParaRPr lang="en-US" dirty="0"/>
          </a:p>
        </p:txBody>
      </p:sp>
      <p:sp>
        <p:nvSpPr>
          <p:cNvPr id="4" name="Slide Number Placeholder 3"/>
          <p:cNvSpPr>
            <a:spLocks noGrp="1"/>
          </p:cNvSpPr>
          <p:nvPr>
            <p:ph type="sldNum" sz="quarter" idx="5"/>
          </p:nvPr>
        </p:nvSpPr>
        <p:spPr/>
        <p:txBody>
          <a:bodyPr/>
          <a:lstStyle/>
          <a:p>
            <a:fld id="{A7C7868C-EB9D-7D4B-9073-DE34E0E498EF}" type="slidenum">
              <a:rPr lang="en-US" smtClean="0"/>
              <a:t>12</a:t>
            </a:fld>
            <a:endParaRPr lang="en-US"/>
          </a:p>
        </p:txBody>
      </p:sp>
    </p:spTree>
    <p:extLst>
      <p:ext uri="{BB962C8B-B14F-4D97-AF65-F5344CB8AC3E}">
        <p14:creationId xmlns:p14="http://schemas.microsoft.com/office/powerpoint/2010/main" val="317110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Point out that an infrared lens was used for the second photo. Different lenses allow us to perform differential interpretation of the world around us. In science, we use a lens that gathers facts and uses evidence to make inferences about the natural world. Because of this, science is limited to observations that can be made within the boundaries of the natural world. </a:t>
            </a:r>
            <a:endParaRPr lang="en-US" b="0" i="0" dirty="0">
              <a:effectLst/>
            </a:endParaRPr>
          </a:p>
          <a:p>
            <a:endParaRPr lang="en-US" dirty="0">
              <a:cs typeface="Calibri"/>
            </a:endParaRPr>
          </a:p>
          <a:p>
            <a:r>
              <a:rPr lang="en-US" dirty="0"/>
              <a:t>Following this remark, pause for students to record their answers on the worksheet for the question: "How does this example relate to the Nature of Science and the relationship between religion and science?</a:t>
            </a:r>
          </a:p>
          <a:p>
            <a:endParaRPr lang="en-US" dirty="0">
              <a:cs typeface="Calibri"/>
            </a:endParaRPr>
          </a:p>
        </p:txBody>
      </p:sp>
      <p:sp>
        <p:nvSpPr>
          <p:cNvPr id="4" name="Slide Number Placeholder 3"/>
          <p:cNvSpPr>
            <a:spLocks noGrp="1"/>
          </p:cNvSpPr>
          <p:nvPr>
            <p:ph type="sldNum" sz="quarter" idx="5"/>
          </p:nvPr>
        </p:nvSpPr>
        <p:spPr/>
        <p:txBody>
          <a:bodyPr/>
          <a:lstStyle/>
          <a:p>
            <a:fld id="{A7C7868C-EB9D-7D4B-9073-DE34E0E498EF}" type="slidenum">
              <a:rPr lang="en-US" smtClean="0"/>
              <a:t>13</a:t>
            </a:fld>
            <a:endParaRPr lang="en-US"/>
          </a:p>
        </p:txBody>
      </p:sp>
    </p:spTree>
    <p:extLst>
      <p:ext uri="{BB962C8B-B14F-4D97-AF65-F5344CB8AC3E}">
        <p14:creationId xmlns:p14="http://schemas.microsoft.com/office/powerpoint/2010/main" val="314627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Ask students afterwards: </a:t>
            </a:r>
            <a:endParaRPr lang="en-US" b="0" i="0" dirty="0">
              <a:effectLst/>
            </a:endParaRPr>
          </a:p>
          <a:p>
            <a:pPr rtl="0" fontAlgn="base"/>
            <a:r>
              <a:rPr lang="en-US" sz="1200" b="0" i="0" kern="1200" dirty="0">
                <a:solidFill>
                  <a:schemeClr val="tx1"/>
                </a:solidFill>
                <a:effectLst/>
                <a:latin typeface="+mn-lt"/>
                <a:ea typeface="+mn-ea"/>
                <a:cs typeface="+mn-cs"/>
              </a:rPr>
              <a:t>How did you decide whether the claim could be investigated through science? </a:t>
            </a:r>
            <a:endParaRPr lang="en-US" b="0" i="0" dirty="0">
              <a:effectLst/>
            </a:endParaRPr>
          </a:p>
          <a:p>
            <a:pPr rtl="0" fontAlgn="base"/>
            <a:r>
              <a:rPr lang="en-US" sz="1200" b="0" i="0" kern="1200" dirty="0">
                <a:solidFill>
                  <a:schemeClr val="tx1"/>
                </a:solidFill>
                <a:effectLst/>
                <a:latin typeface="+mn-lt"/>
                <a:ea typeface="+mn-ea"/>
                <a:cs typeface="+mn-cs"/>
              </a:rPr>
              <a:t>If a claim cannot be investigated through the practices of science, does that mean that the claim is false? </a:t>
            </a:r>
          </a:p>
          <a:p>
            <a:pPr rtl="0" fontAlgn="base"/>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Explain that there are many approaches to explaining phenomena (scientific, historical, political, religious, economic, philosophical, etc.). In this science class, we will be exploring and constructing scientific explanations which are supported by scientific evidence and scientific reasoning. Science gathers observations to understand the natural world, and therefore cannot make inferences regarding the supernatural. Likewise, supernatural explanations should not be used to explain natural phenomena (since they can not be tested scientifically). </a:t>
            </a:r>
            <a:endParaRPr lang="en-US" b="0" i="0" dirty="0">
              <a:effectLst/>
            </a:endParaRPr>
          </a:p>
          <a:p>
            <a:pPr rtl="0" fontAlgn="base"/>
            <a:endParaRPr lang="en-US" b="0" i="0" dirty="0">
              <a:effectLst/>
            </a:endParaRPr>
          </a:p>
        </p:txBody>
      </p:sp>
      <p:sp>
        <p:nvSpPr>
          <p:cNvPr id="4" name="Slide Number Placeholder 3"/>
          <p:cNvSpPr>
            <a:spLocks noGrp="1"/>
          </p:cNvSpPr>
          <p:nvPr>
            <p:ph type="sldNum" sz="quarter" idx="5"/>
          </p:nvPr>
        </p:nvSpPr>
        <p:spPr/>
        <p:txBody>
          <a:bodyPr/>
          <a:lstStyle/>
          <a:p>
            <a:fld id="{A7C7868C-EB9D-7D4B-9073-DE34E0E498EF}" type="slidenum">
              <a:rPr lang="en-US" smtClean="0"/>
              <a:t>14</a:t>
            </a:fld>
            <a:endParaRPr lang="en-US"/>
          </a:p>
        </p:txBody>
      </p:sp>
    </p:spTree>
    <p:extLst>
      <p:ext uri="{BB962C8B-B14F-4D97-AF65-F5344CB8AC3E}">
        <p14:creationId xmlns:p14="http://schemas.microsoft.com/office/powerpoint/2010/main" val="408858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b="0" i="0" dirty="0">
                <a:effectLst/>
              </a:rPr>
              <a:t>Before looking at quotes from religious figure heads and scientists, students reflect on their own thoughts given their new knowledge.</a:t>
            </a:r>
          </a:p>
        </p:txBody>
      </p:sp>
      <p:sp>
        <p:nvSpPr>
          <p:cNvPr id="4" name="Slide Number Placeholder 3"/>
          <p:cNvSpPr>
            <a:spLocks noGrp="1"/>
          </p:cNvSpPr>
          <p:nvPr>
            <p:ph type="sldNum" sz="quarter" idx="5"/>
          </p:nvPr>
        </p:nvSpPr>
        <p:spPr/>
        <p:txBody>
          <a:bodyPr/>
          <a:lstStyle/>
          <a:p>
            <a:fld id="{A7C7868C-EB9D-7D4B-9073-DE34E0E498EF}" type="slidenum">
              <a:rPr lang="en-US" smtClean="0"/>
              <a:t>15</a:t>
            </a:fld>
            <a:endParaRPr lang="en-US"/>
          </a:p>
        </p:txBody>
      </p:sp>
    </p:spTree>
    <p:extLst>
      <p:ext uri="{BB962C8B-B14F-4D97-AF65-F5344CB8AC3E}">
        <p14:creationId xmlns:p14="http://schemas.microsoft.com/office/powerpoint/2010/main" val="4065382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religious leaders and scientists who recognize the ability for coexistence between science and religion. The quotes on the following slides do not all need to be used- rather instructors can use those they see most fit for their classrooms.</a:t>
            </a:r>
          </a:p>
        </p:txBody>
      </p:sp>
      <p:sp>
        <p:nvSpPr>
          <p:cNvPr id="4" name="Slide Number Placeholder 3"/>
          <p:cNvSpPr>
            <a:spLocks noGrp="1"/>
          </p:cNvSpPr>
          <p:nvPr>
            <p:ph type="sldNum" sz="quarter" idx="5"/>
          </p:nvPr>
        </p:nvSpPr>
        <p:spPr/>
        <p:txBody>
          <a:bodyPr/>
          <a:lstStyle/>
          <a:p>
            <a:fld id="{A7C7868C-EB9D-7D4B-9073-DE34E0E498EF}" type="slidenum">
              <a:rPr lang="en-US" smtClean="0"/>
              <a:t>16</a:t>
            </a:fld>
            <a:endParaRPr lang="en-US"/>
          </a:p>
        </p:txBody>
      </p:sp>
    </p:spTree>
    <p:extLst>
      <p:ext uri="{BB962C8B-B14F-4D97-AF65-F5344CB8AC3E}">
        <p14:creationId xmlns:p14="http://schemas.microsoft.com/office/powerpoint/2010/main" val="1378562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C7868C-EB9D-7D4B-9073-DE34E0E498EF}" type="slidenum">
              <a:rPr lang="en-US" smtClean="0"/>
              <a:t>17</a:t>
            </a:fld>
            <a:endParaRPr lang="en-US"/>
          </a:p>
        </p:txBody>
      </p:sp>
    </p:spTree>
    <p:extLst>
      <p:ext uri="{BB962C8B-B14F-4D97-AF65-F5344CB8AC3E}">
        <p14:creationId xmlns:p14="http://schemas.microsoft.com/office/powerpoint/2010/main" val="1229718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C7868C-EB9D-7D4B-9073-DE34E0E498EF}" type="slidenum">
              <a:rPr lang="en-US" smtClean="0"/>
              <a:t>18</a:t>
            </a:fld>
            <a:endParaRPr lang="en-US"/>
          </a:p>
        </p:txBody>
      </p:sp>
    </p:spTree>
    <p:extLst>
      <p:ext uri="{BB962C8B-B14F-4D97-AF65-F5344CB8AC3E}">
        <p14:creationId xmlns:p14="http://schemas.microsoft.com/office/powerpoint/2010/main" val="3958090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C7868C-EB9D-7D4B-9073-DE34E0E498EF}" type="slidenum">
              <a:rPr lang="en-US" smtClean="0"/>
              <a:t>19</a:t>
            </a:fld>
            <a:endParaRPr lang="en-US"/>
          </a:p>
        </p:txBody>
      </p:sp>
    </p:spTree>
    <p:extLst>
      <p:ext uri="{BB962C8B-B14F-4D97-AF65-F5344CB8AC3E}">
        <p14:creationId xmlns:p14="http://schemas.microsoft.com/office/powerpoint/2010/main" val="1988169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C7868C-EB9D-7D4B-9073-DE34E0E498EF}" type="slidenum">
              <a:rPr lang="en-US" smtClean="0"/>
              <a:t>20</a:t>
            </a:fld>
            <a:endParaRPr lang="en-US"/>
          </a:p>
        </p:txBody>
      </p:sp>
    </p:spTree>
    <p:extLst>
      <p:ext uri="{BB962C8B-B14F-4D97-AF65-F5344CB8AC3E}">
        <p14:creationId xmlns:p14="http://schemas.microsoft.com/office/powerpoint/2010/main" val="427734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definition, although technical in nature, may not be seen as controversial. This is the definition used in population genetics, which is a suite of tools that can be used to study what some people call “micro”-evolution. However, this definition applies to much more than the evolution of populations. For example…</a:t>
            </a:r>
          </a:p>
        </p:txBody>
      </p:sp>
      <p:sp>
        <p:nvSpPr>
          <p:cNvPr id="4" name="Slide Number Placeholder 3"/>
          <p:cNvSpPr>
            <a:spLocks noGrp="1"/>
          </p:cNvSpPr>
          <p:nvPr>
            <p:ph type="sldNum" sz="quarter" idx="5"/>
          </p:nvPr>
        </p:nvSpPr>
        <p:spPr/>
        <p:txBody>
          <a:bodyPr/>
          <a:lstStyle/>
          <a:p>
            <a:fld id="{A7C7868C-EB9D-7D4B-9073-DE34E0E498EF}" type="slidenum">
              <a:rPr lang="en-US" smtClean="0"/>
              <a:t>3</a:t>
            </a:fld>
            <a:endParaRPr lang="en-US"/>
          </a:p>
        </p:txBody>
      </p:sp>
    </p:spTree>
    <p:extLst>
      <p:ext uri="{BB962C8B-B14F-4D97-AF65-F5344CB8AC3E}">
        <p14:creationId xmlns:p14="http://schemas.microsoft.com/office/powerpoint/2010/main" val="383826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in allele frequency through time is what differentiates strains of SARS-COV-2</a:t>
            </a:r>
          </a:p>
        </p:txBody>
      </p:sp>
      <p:sp>
        <p:nvSpPr>
          <p:cNvPr id="4" name="Slide Number Placeholder 3"/>
          <p:cNvSpPr>
            <a:spLocks noGrp="1"/>
          </p:cNvSpPr>
          <p:nvPr>
            <p:ph type="sldNum" sz="quarter" idx="5"/>
          </p:nvPr>
        </p:nvSpPr>
        <p:spPr/>
        <p:txBody>
          <a:bodyPr/>
          <a:lstStyle/>
          <a:p>
            <a:fld id="{A7C7868C-EB9D-7D4B-9073-DE34E0E498EF}" type="slidenum">
              <a:rPr lang="en-US" smtClean="0"/>
              <a:t>4</a:t>
            </a:fld>
            <a:endParaRPr lang="en-US"/>
          </a:p>
        </p:txBody>
      </p:sp>
    </p:spTree>
    <p:extLst>
      <p:ext uri="{BB962C8B-B14F-4D97-AF65-F5344CB8AC3E}">
        <p14:creationId xmlns:p14="http://schemas.microsoft.com/office/powerpoint/2010/main" val="2583824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in allele frequency are sometimes driven by natural forces, a process known as natural selection (example: peppered moths). Changes in allele frequency can help us understand our (humans) relationship to other great apes and look backwards in geological time to understand when we diverged from each other. And finally, changes in allele frequency can help us understand our common ancestry with all life on earth. *NOTE: This last phylogeny doesn’t include viruses, whose relationship with bacteria/</a:t>
            </a:r>
            <a:r>
              <a:rPr lang="en-US" dirty="0" err="1"/>
              <a:t>eukarya</a:t>
            </a:r>
            <a:r>
              <a:rPr lang="en-US" dirty="0"/>
              <a:t>/archaea is not known.</a:t>
            </a:r>
          </a:p>
        </p:txBody>
      </p:sp>
      <p:sp>
        <p:nvSpPr>
          <p:cNvPr id="4" name="Slide Number Placeholder 3"/>
          <p:cNvSpPr>
            <a:spLocks noGrp="1"/>
          </p:cNvSpPr>
          <p:nvPr>
            <p:ph type="sldNum" sz="quarter" idx="5"/>
          </p:nvPr>
        </p:nvSpPr>
        <p:spPr/>
        <p:txBody>
          <a:bodyPr/>
          <a:lstStyle/>
          <a:p>
            <a:fld id="{A7C7868C-EB9D-7D4B-9073-DE34E0E498EF}" type="slidenum">
              <a:rPr lang="en-US" smtClean="0"/>
              <a:t>5</a:t>
            </a:fld>
            <a:endParaRPr lang="en-US"/>
          </a:p>
        </p:txBody>
      </p:sp>
    </p:spTree>
    <p:extLst>
      <p:ext uri="{BB962C8B-B14F-4D97-AF65-F5344CB8AC3E}">
        <p14:creationId xmlns:p14="http://schemas.microsoft.com/office/powerpoint/2010/main" val="368782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another definition that we can use is this. Although the first definition can be used to explain descent with modification and common ancestry, this principle (sometimes referred to as “macro”-evolution when looking at species [or deeper] relationships) may be more controversial…</a:t>
            </a:r>
          </a:p>
        </p:txBody>
      </p:sp>
      <p:sp>
        <p:nvSpPr>
          <p:cNvPr id="4" name="Slide Number Placeholder 3"/>
          <p:cNvSpPr>
            <a:spLocks noGrp="1"/>
          </p:cNvSpPr>
          <p:nvPr>
            <p:ph type="sldNum" sz="quarter" idx="5"/>
          </p:nvPr>
        </p:nvSpPr>
        <p:spPr/>
        <p:txBody>
          <a:bodyPr/>
          <a:lstStyle/>
          <a:p>
            <a:fld id="{A7C7868C-EB9D-7D4B-9073-DE34E0E498EF}" type="slidenum">
              <a:rPr lang="en-US" smtClean="0"/>
              <a:t>6</a:t>
            </a:fld>
            <a:endParaRPr lang="en-US"/>
          </a:p>
        </p:txBody>
      </p:sp>
    </p:spTree>
    <p:extLst>
      <p:ext uri="{BB962C8B-B14F-4D97-AF65-F5344CB8AC3E}">
        <p14:creationId xmlns:p14="http://schemas.microsoft.com/office/powerpoint/2010/main" val="173587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discuss if evolution is controversial in small groups. Then have them discuss why/why not in the same small groups.</a:t>
            </a:r>
          </a:p>
        </p:txBody>
      </p:sp>
      <p:sp>
        <p:nvSpPr>
          <p:cNvPr id="4" name="Slide Number Placeholder 3"/>
          <p:cNvSpPr>
            <a:spLocks noGrp="1"/>
          </p:cNvSpPr>
          <p:nvPr>
            <p:ph type="sldNum" sz="quarter" idx="5"/>
          </p:nvPr>
        </p:nvSpPr>
        <p:spPr/>
        <p:txBody>
          <a:bodyPr/>
          <a:lstStyle/>
          <a:p>
            <a:fld id="{A7C7868C-EB9D-7D4B-9073-DE34E0E498EF}" type="slidenum">
              <a:rPr lang="en-US" smtClean="0"/>
              <a:t>7</a:t>
            </a:fld>
            <a:endParaRPr lang="en-US"/>
          </a:p>
        </p:txBody>
      </p:sp>
    </p:spTree>
    <p:extLst>
      <p:ext uri="{BB962C8B-B14F-4D97-AF65-F5344CB8AC3E}">
        <p14:creationId xmlns:p14="http://schemas.microsoft.com/office/powerpoint/2010/main" val="1474370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class if heliocentrism is controversial (explain that heliocentric theory is the fact that the bodies of our solar system revolve around the sun). Although this idea is not controversial (with the exception of some fringe theories on </a:t>
            </a:r>
            <a:r>
              <a:rPr lang="en-US" dirty="0" err="1"/>
              <a:t>youtube</a:t>
            </a:r>
            <a:r>
              <a:rPr lang="en-US" dirty="0"/>
              <a:t>), historically it was considered [read slide]. The instructor can describe further the history of Heliocentrism (https://</a:t>
            </a:r>
            <a:r>
              <a:rPr lang="en-US" dirty="0" err="1"/>
              <a:t>en.wikipedia.org</a:t>
            </a:r>
            <a:r>
              <a:rPr lang="en-US" dirty="0"/>
              <a:t>/wiki/Heliocentrism), including the description by Nicola Copernicus and its reception in early modern Europe.</a:t>
            </a:r>
          </a:p>
        </p:txBody>
      </p:sp>
      <p:sp>
        <p:nvSpPr>
          <p:cNvPr id="4" name="Slide Number Placeholder 3"/>
          <p:cNvSpPr>
            <a:spLocks noGrp="1"/>
          </p:cNvSpPr>
          <p:nvPr>
            <p:ph type="sldNum" sz="quarter" idx="5"/>
          </p:nvPr>
        </p:nvSpPr>
        <p:spPr/>
        <p:txBody>
          <a:bodyPr/>
          <a:lstStyle/>
          <a:p>
            <a:fld id="{A7C7868C-EB9D-7D4B-9073-DE34E0E498EF}" type="slidenum">
              <a:rPr lang="en-US" smtClean="0"/>
              <a:t>8</a:t>
            </a:fld>
            <a:endParaRPr lang="en-US"/>
          </a:p>
        </p:txBody>
      </p:sp>
    </p:spTree>
    <p:extLst>
      <p:ext uri="{BB962C8B-B14F-4D97-AF65-F5344CB8AC3E}">
        <p14:creationId xmlns:p14="http://schemas.microsoft.com/office/powerpoint/2010/main" val="404201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evolution faces similar criticism today, including (1) claims that evolution is unproven, (2) claims that it contradicts scripture [photo of Ken Ham, a prominent theologian and young earth creationist that opposes evolution], and (3) the notion that it removes the necessity of God from society. Many of these issues stem from an underlying belief that evolution and religion cannot co-exist.</a:t>
            </a:r>
          </a:p>
        </p:txBody>
      </p:sp>
      <p:sp>
        <p:nvSpPr>
          <p:cNvPr id="4" name="Slide Number Placeholder 3"/>
          <p:cNvSpPr>
            <a:spLocks noGrp="1"/>
          </p:cNvSpPr>
          <p:nvPr>
            <p:ph type="sldNum" sz="quarter" idx="5"/>
          </p:nvPr>
        </p:nvSpPr>
        <p:spPr/>
        <p:txBody>
          <a:bodyPr/>
          <a:lstStyle/>
          <a:p>
            <a:fld id="{A7C7868C-EB9D-7D4B-9073-DE34E0E498EF}" type="slidenum">
              <a:rPr lang="en-US" smtClean="0"/>
              <a:t>9</a:t>
            </a:fld>
            <a:endParaRPr lang="en-US"/>
          </a:p>
        </p:txBody>
      </p:sp>
    </p:spTree>
    <p:extLst>
      <p:ext uri="{BB962C8B-B14F-4D97-AF65-F5344CB8AC3E}">
        <p14:creationId xmlns:p14="http://schemas.microsoft.com/office/powerpoint/2010/main" val="218272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The question at the top bar is rhetorical- students will answer it after activities that are focused on helping them understand the nature of science.</a:t>
            </a:r>
            <a:endParaRPr lang="en-US" b="0" i="0" dirty="0">
              <a:effectLst/>
            </a:endParaRPr>
          </a:p>
          <a:p>
            <a:pPr rtl="0" fontAlgn="base"/>
            <a:endParaRPr lang="en-US" b="0" i="0" dirty="0">
              <a:effectLst/>
            </a:endParaRPr>
          </a:p>
        </p:txBody>
      </p:sp>
      <p:sp>
        <p:nvSpPr>
          <p:cNvPr id="4" name="Slide Number Placeholder 3"/>
          <p:cNvSpPr>
            <a:spLocks noGrp="1"/>
          </p:cNvSpPr>
          <p:nvPr>
            <p:ph type="sldNum" sz="quarter" idx="5"/>
          </p:nvPr>
        </p:nvSpPr>
        <p:spPr/>
        <p:txBody>
          <a:bodyPr/>
          <a:lstStyle/>
          <a:p>
            <a:fld id="{A7C7868C-EB9D-7D4B-9073-DE34E0E498EF}" type="slidenum">
              <a:rPr lang="en-US" smtClean="0"/>
              <a:t>10</a:t>
            </a:fld>
            <a:endParaRPr lang="en-US"/>
          </a:p>
        </p:txBody>
      </p:sp>
    </p:spTree>
    <p:extLst>
      <p:ext uri="{BB962C8B-B14F-4D97-AF65-F5344CB8AC3E}">
        <p14:creationId xmlns:p14="http://schemas.microsoft.com/office/powerpoint/2010/main" val="110581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739FC-2C64-E94B-82B7-2F8E4C1E75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0636F2-3F36-7E4A-9249-BF486D5434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A171FD-9B38-894F-B638-5FC1CB00A123}"/>
              </a:ext>
            </a:extLst>
          </p:cNvPr>
          <p:cNvSpPr>
            <a:spLocks noGrp="1"/>
          </p:cNvSpPr>
          <p:nvPr>
            <p:ph type="dt" sz="half" idx="10"/>
          </p:nvPr>
        </p:nvSpPr>
        <p:spPr/>
        <p:txBody>
          <a:bodyPr/>
          <a:lstStyle/>
          <a:p>
            <a:fld id="{6E7971FB-89CE-E543-B88B-AB08DF49A951}" type="datetimeFigureOut">
              <a:rPr lang="en-US" smtClean="0"/>
              <a:t>12/13/2021</a:t>
            </a:fld>
            <a:endParaRPr lang="en-US"/>
          </a:p>
        </p:txBody>
      </p:sp>
      <p:sp>
        <p:nvSpPr>
          <p:cNvPr id="5" name="Footer Placeholder 4">
            <a:extLst>
              <a:ext uri="{FF2B5EF4-FFF2-40B4-BE49-F238E27FC236}">
                <a16:creationId xmlns:a16="http://schemas.microsoft.com/office/drawing/2014/main" id="{DF37599F-6083-2942-9BDA-3E4AE3E5C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8CAAF-C7F0-9645-A5E5-08F6DFC57EC4}"/>
              </a:ext>
            </a:extLst>
          </p:cNvPr>
          <p:cNvSpPr>
            <a:spLocks noGrp="1"/>
          </p:cNvSpPr>
          <p:nvPr>
            <p:ph type="sldNum" sz="quarter" idx="12"/>
          </p:nvPr>
        </p:nvSpPr>
        <p:spPr/>
        <p:txBody>
          <a:bodyPr/>
          <a:lstStyle/>
          <a:p>
            <a:fld id="{6BB3E489-2A62-E54D-8AF5-91108C226D87}" type="slidenum">
              <a:rPr lang="en-US" smtClean="0"/>
              <a:t>‹#›</a:t>
            </a:fld>
            <a:endParaRPr lang="en-US"/>
          </a:p>
        </p:txBody>
      </p:sp>
    </p:spTree>
    <p:extLst>
      <p:ext uri="{BB962C8B-B14F-4D97-AF65-F5344CB8AC3E}">
        <p14:creationId xmlns:p14="http://schemas.microsoft.com/office/powerpoint/2010/main" val="1700394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1F8E-E8BC-5043-8EFF-5B8475DC1A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4BB547-C9A9-274B-B74A-B6497E522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30B5C-4130-2F40-A7EC-EA655452C883}"/>
              </a:ext>
            </a:extLst>
          </p:cNvPr>
          <p:cNvSpPr>
            <a:spLocks noGrp="1"/>
          </p:cNvSpPr>
          <p:nvPr>
            <p:ph type="dt" sz="half" idx="10"/>
          </p:nvPr>
        </p:nvSpPr>
        <p:spPr/>
        <p:txBody>
          <a:bodyPr/>
          <a:lstStyle/>
          <a:p>
            <a:fld id="{6E7971FB-89CE-E543-B88B-AB08DF49A951}" type="datetimeFigureOut">
              <a:rPr lang="en-US" smtClean="0"/>
              <a:t>12/13/2021</a:t>
            </a:fld>
            <a:endParaRPr lang="en-US"/>
          </a:p>
        </p:txBody>
      </p:sp>
      <p:sp>
        <p:nvSpPr>
          <p:cNvPr id="5" name="Footer Placeholder 4">
            <a:extLst>
              <a:ext uri="{FF2B5EF4-FFF2-40B4-BE49-F238E27FC236}">
                <a16:creationId xmlns:a16="http://schemas.microsoft.com/office/drawing/2014/main" id="{02497CC8-ADA0-094B-A77A-CB0EBE247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838E7-5389-EE4D-BC48-009D57D0B92E}"/>
              </a:ext>
            </a:extLst>
          </p:cNvPr>
          <p:cNvSpPr>
            <a:spLocks noGrp="1"/>
          </p:cNvSpPr>
          <p:nvPr>
            <p:ph type="sldNum" sz="quarter" idx="12"/>
          </p:nvPr>
        </p:nvSpPr>
        <p:spPr/>
        <p:txBody>
          <a:bodyPr/>
          <a:lstStyle/>
          <a:p>
            <a:fld id="{6BB3E489-2A62-E54D-8AF5-91108C226D87}" type="slidenum">
              <a:rPr lang="en-US" smtClean="0"/>
              <a:t>‹#›</a:t>
            </a:fld>
            <a:endParaRPr lang="en-US"/>
          </a:p>
        </p:txBody>
      </p:sp>
    </p:spTree>
    <p:extLst>
      <p:ext uri="{BB962C8B-B14F-4D97-AF65-F5344CB8AC3E}">
        <p14:creationId xmlns:p14="http://schemas.microsoft.com/office/powerpoint/2010/main" val="1045398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8CD734-9DB7-9F4F-A8CF-49E4C4E1FB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7EABE8-5EDC-1E43-BC47-D00D5FF5FB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BD331-C374-E04B-8773-BC2772776F01}"/>
              </a:ext>
            </a:extLst>
          </p:cNvPr>
          <p:cNvSpPr>
            <a:spLocks noGrp="1"/>
          </p:cNvSpPr>
          <p:nvPr>
            <p:ph type="dt" sz="half" idx="10"/>
          </p:nvPr>
        </p:nvSpPr>
        <p:spPr/>
        <p:txBody>
          <a:bodyPr/>
          <a:lstStyle/>
          <a:p>
            <a:fld id="{6E7971FB-89CE-E543-B88B-AB08DF49A951}" type="datetimeFigureOut">
              <a:rPr lang="en-US" smtClean="0"/>
              <a:t>12/13/2021</a:t>
            </a:fld>
            <a:endParaRPr lang="en-US"/>
          </a:p>
        </p:txBody>
      </p:sp>
      <p:sp>
        <p:nvSpPr>
          <p:cNvPr id="5" name="Footer Placeholder 4">
            <a:extLst>
              <a:ext uri="{FF2B5EF4-FFF2-40B4-BE49-F238E27FC236}">
                <a16:creationId xmlns:a16="http://schemas.microsoft.com/office/drawing/2014/main" id="{40769824-CABD-F843-B51E-EF1871B52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1955E-8A2E-9B4C-851B-9239C463A38F}"/>
              </a:ext>
            </a:extLst>
          </p:cNvPr>
          <p:cNvSpPr>
            <a:spLocks noGrp="1"/>
          </p:cNvSpPr>
          <p:nvPr>
            <p:ph type="sldNum" sz="quarter" idx="12"/>
          </p:nvPr>
        </p:nvSpPr>
        <p:spPr/>
        <p:txBody>
          <a:bodyPr/>
          <a:lstStyle/>
          <a:p>
            <a:fld id="{6BB3E489-2A62-E54D-8AF5-91108C226D87}" type="slidenum">
              <a:rPr lang="en-US" smtClean="0"/>
              <a:t>‹#›</a:t>
            </a:fld>
            <a:endParaRPr lang="en-US"/>
          </a:p>
        </p:txBody>
      </p:sp>
    </p:spTree>
    <p:extLst>
      <p:ext uri="{BB962C8B-B14F-4D97-AF65-F5344CB8AC3E}">
        <p14:creationId xmlns:p14="http://schemas.microsoft.com/office/powerpoint/2010/main" val="2541700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17E6F-7B62-F240-9FC6-BAB688264E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23CFC8-E412-1144-ACC9-2C8014AF9A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A91F41-4532-7F4E-A3B7-BC219E39594A}"/>
              </a:ext>
            </a:extLst>
          </p:cNvPr>
          <p:cNvSpPr>
            <a:spLocks noGrp="1"/>
          </p:cNvSpPr>
          <p:nvPr>
            <p:ph type="dt" sz="half" idx="10"/>
          </p:nvPr>
        </p:nvSpPr>
        <p:spPr/>
        <p:txBody>
          <a:bodyPr/>
          <a:lstStyle/>
          <a:p>
            <a:fld id="{6E7971FB-89CE-E543-B88B-AB08DF49A951}" type="datetimeFigureOut">
              <a:rPr lang="en-US" smtClean="0"/>
              <a:t>12/13/2021</a:t>
            </a:fld>
            <a:endParaRPr lang="en-US"/>
          </a:p>
        </p:txBody>
      </p:sp>
      <p:sp>
        <p:nvSpPr>
          <p:cNvPr id="5" name="Footer Placeholder 4">
            <a:extLst>
              <a:ext uri="{FF2B5EF4-FFF2-40B4-BE49-F238E27FC236}">
                <a16:creationId xmlns:a16="http://schemas.microsoft.com/office/drawing/2014/main" id="{7F9FB142-B9D9-0E46-80FC-D5E398CBB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2D2DE-2F23-E54B-99DD-576F44D74DEB}"/>
              </a:ext>
            </a:extLst>
          </p:cNvPr>
          <p:cNvSpPr>
            <a:spLocks noGrp="1"/>
          </p:cNvSpPr>
          <p:nvPr>
            <p:ph type="sldNum" sz="quarter" idx="12"/>
          </p:nvPr>
        </p:nvSpPr>
        <p:spPr/>
        <p:txBody>
          <a:bodyPr/>
          <a:lstStyle/>
          <a:p>
            <a:fld id="{6BB3E489-2A62-E54D-8AF5-91108C226D87}" type="slidenum">
              <a:rPr lang="en-US" smtClean="0"/>
              <a:t>‹#›</a:t>
            </a:fld>
            <a:endParaRPr lang="en-US"/>
          </a:p>
        </p:txBody>
      </p:sp>
    </p:spTree>
    <p:extLst>
      <p:ext uri="{BB962C8B-B14F-4D97-AF65-F5344CB8AC3E}">
        <p14:creationId xmlns:p14="http://schemas.microsoft.com/office/powerpoint/2010/main" val="80159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DB07-2556-364A-8C88-1894194FB6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AD35A0-23A6-D345-833B-10AB6A696C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5E2B04-53A6-3341-A107-AB15F2A7D6CC}"/>
              </a:ext>
            </a:extLst>
          </p:cNvPr>
          <p:cNvSpPr>
            <a:spLocks noGrp="1"/>
          </p:cNvSpPr>
          <p:nvPr>
            <p:ph type="dt" sz="half" idx="10"/>
          </p:nvPr>
        </p:nvSpPr>
        <p:spPr/>
        <p:txBody>
          <a:bodyPr/>
          <a:lstStyle/>
          <a:p>
            <a:fld id="{6E7971FB-89CE-E543-B88B-AB08DF49A951}" type="datetimeFigureOut">
              <a:rPr lang="en-US" smtClean="0"/>
              <a:t>12/13/2021</a:t>
            </a:fld>
            <a:endParaRPr lang="en-US"/>
          </a:p>
        </p:txBody>
      </p:sp>
      <p:sp>
        <p:nvSpPr>
          <p:cNvPr id="5" name="Footer Placeholder 4">
            <a:extLst>
              <a:ext uri="{FF2B5EF4-FFF2-40B4-BE49-F238E27FC236}">
                <a16:creationId xmlns:a16="http://schemas.microsoft.com/office/drawing/2014/main" id="{04197588-33B6-5248-8901-38EB096CF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5D20A-F13B-5B4A-BA81-B8DD6EDCD1F1}"/>
              </a:ext>
            </a:extLst>
          </p:cNvPr>
          <p:cNvSpPr>
            <a:spLocks noGrp="1"/>
          </p:cNvSpPr>
          <p:nvPr>
            <p:ph type="sldNum" sz="quarter" idx="12"/>
          </p:nvPr>
        </p:nvSpPr>
        <p:spPr/>
        <p:txBody>
          <a:bodyPr/>
          <a:lstStyle/>
          <a:p>
            <a:fld id="{6BB3E489-2A62-E54D-8AF5-91108C226D87}" type="slidenum">
              <a:rPr lang="en-US" smtClean="0"/>
              <a:t>‹#›</a:t>
            </a:fld>
            <a:endParaRPr lang="en-US"/>
          </a:p>
        </p:txBody>
      </p:sp>
    </p:spTree>
    <p:extLst>
      <p:ext uri="{BB962C8B-B14F-4D97-AF65-F5344CB8AC3E}">
        <p14:creationId xmlns:p14="http://schemas.microsoft.com/office/powerpoint/2010/main" val="2992734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0C666-F8B0-254F-8EE1-AA7F9EC9B1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A2AFF5-4473-D649-ADBF-ADBF70FBFE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E96FF5-A977-AB40-8B9D-AFB289B6FD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102A8E-C199-A342-A1E7-DE28D0D731C1}"/>
              </a:ext>
            </a:extLst>
          </p:cNvPr>
          <p:cNvSpPr>
            <a:spLocks noGrp="1"/>
          </p:cNvSpPr>
          <p:nvPr>
            <p:ph type="dt" sz="half" idx="10"/>
          </p:nvPr>
        </p:nvSpPr>
        <p:spPr/>
        <p:txBody>
          <a:bodyPr/>
          <a:lstStyle/>
          <a:p>
            <a:fld id="{6E7971FB-89CE-E543-B88B-AB08DF49A951}" type="datetimeFigureOut">
              <a:rPr lang="en-US" smtClean="0"/>
              <a:t>12/13/2021</a:t>
            </a:fld>
            <a:endParaRPr lang="en-US"/>
          </a:p>
        </p:txBody>
      </p:sp>
      <p:sp>
        <p:nvSpPr>
          <p:cNvPr id="6" name="Footer Placeholder 5">
            <a:extLst>
              <a:ext uri="{FF2B5EF4-FFF2-40B4-BE49-F238E27FC236}">
                <a16:creationId xmlns:a16="http://schemas.microsoft.com/office/drawing/2014/main" id="{A75F912C-C6A7-1C4F-873D-3825A04CD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9A554-76F1-2046-A82B-7C8FA73E65D0}"/>
              </a:ext>
            </a:extLst>
          </p:cNvPr>
          <p:cNvSpPr>
            <a:spLocks noGrp="1"/>
          </p:cNvSpPr>
          <p:nvPr>
            <p:ph type="sldNum" sz="quarter" idx="12"/>
          </p:nvPr>
        </p:nvSpPr>
        <p:spPr/>
        <p:txBody>
          <a:bodyPr/>
          <a:lstStyle/>
          <a:p>
            <a:fld id="{6BB3E489-2A62-E54D-8AF5-91108C226D87}" type="slidenum">
              <a:rPr lang="en-US" smtClean="0"/>
              <a:t>‹#›</a:t>
            </a:fld>
            <a:endParaRPr lang="en-US"/>
          </a:p>
        </p:txBody>
      </p:sp>
    </p:spTree>
    <p:extLst>
      <p:ext uri="{BB962C8B-B14F-4D97-AF65-F5344CB8AC3E}">
        <p14:creationId xmlns:p14="http://schemas.microsoft.com/office/powerpoint/2010/main" val="1226725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36EF-9D71-4840-B41D-A91D462C61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48F4C5-C5E3-714F-9595-1D010377B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66A49D-CDFF-BC44-9648-4262869D9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EE0BDF-54D5-834B-8F00-EE1FC0D48E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1E899-9752-9A48-B1FF-23AC9989F0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4BFB9F-FA65-8841-B49E-480A1AD5879C}"/>
              </a:ext>
            </a:extLst>
          </p:cNvPr>
          <p:cNvSpPr>
            <a:spLocks noGrp="1"/>
          </p:cNvSpPr>
          <p:nvPr>
            <p:ph type="dt" sz="half" idx="10"/>
          </p:nvPr>
        </p:nvSpPr>
        <p:spPr/>
        <p:txBody>
          <a:bodyPr/>
          <a:lstStyle/>
          <a:p>
            <a:fld id="{6E7971FB-89CE-E543-B88B-AB08DF49A951}" type="datetimeFigureOut">
              <a:rPr lang="en-US" smtClean="0"/>
              <a:t>12/13/2021</a:t>
            </a:fld>
            <a:endParaRPr lang="en-US"/>
          </a:p>
        </p:txBody>
      </p:sp>
      <p:sp>
        <p:nvSpPr>
          <p:cNvPr id="8" name="Footer Placeholder 7">
            <a:extLst>
              <a:ext uri="{FF2B5EF4-FFF2-40B4-BE49-F238E27FC236}">
                <a16:creationId xmlns:a16="http://schemas.microsoft.com/office/drawing/2014/main" id="{5AEAA648-74F6-0540-9D9A-A9857DBF65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F2D27F-48F0-6744-BD89-0EAFF57153D5}"/>
              </a:ext>
            </a:extLst>
          </p:cNvPr>
          <p:cNvSpPr>
            <a:spLocks noGrp="1"/>
          </p:cNvSpPr>
          <p:nvPr>
            <p:ph type="sldNum" sz="quarter" idx="12"/>
          </p:nvPr>
        </p:nvSpPr>
        <p:spPr/>
        <p:txBody>
          <a:bodyPr/>
          <a:lstStyle/>
          <a:p>
            <a:fld id="{6BB3E489-2A62-E54D-8AF5-91108C226D87}" type="slidenum">
              <a:rPr lang="en-US" smtClean="0"/>
              <a:t>‹#›</a:t>
            </a:fld>
            <a:endParaRPr lang="en-US"/>
          </a:p>
        </p:txBody>
      </p:sp>
    </p:spTree>
    <p:extLst>
      <p:ext uri="{BB962C8B-B14F-4D97-AF65-F5344CB8AC3E}">
        <p14:creationId xmlns:p14="http://schemas.microsoft.com/office/powerpoint/2010/main" val="168831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6E2D-8296-134C-9E2E-0488039FFA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D6BAA4-FB2E-344F-AE7B-B89E9BE825AB}"/>
              </a:ext>
            </a:extLst>
          </p:cNvPr>
          <p:cNvSpPr>
            <a:spLocks noGrp="1"/>
          </p:cNvSpPr>
          <p:nvPr>
            <p:ph type="dt" sz="half" idx="10"/>
          </p:nvPr>
        </p:nvSpPr>
        <p:spPr/>
        <p:txBody>
          <a:bodyPr/>
          <a:lstStyle/>
          <a:p>
            <a:fld id="{6E7971FB-89CE-E543-B88B-AB08DF49A951}" type="datetimeFigureOut">
              <a:rPr lang="en-US" smtClean="0"/>
              <a:t>12/13/2021</a:t>
            </a:fld>
            <a:endParaRPr lang="en-US"/>
          </a:p>
        </p:txBody>
      </p:sp>
      <p:sp>
        <p:nvSpPr>
          <p:cNvPr id="4" name="Footer Placeholder 3">
            <a:extLst>
              <a:ext uri="{FF2B5EF4-FFF2-40B4-BE49-F238E27FC236}">
                <a16:creationId xmlns:a16="http://schemas.microsoft.com/office/drawing/2014/main" id="{6D2B2924-7EC1-B047-B8A9-03C88B76EF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D6644A-7DEE-6146-A295-B6E2A7D0D0C1}"/>
              </a:ext>
            </a:extLst>
          </p:cNvPr>
          <p:cNvSpPr>
            <a:spLocks noGrp="1"/>
          </p:cNvSpPr>
          <p:nvPr>
            <p:ph type="sldNum" sz="quarter" idx="12"/>
          </p:nvPr>
        </p:nvSpPr>
        <p:spPr/>
        <p:txBody>
          <a:bodyPr/>
          <a:lstStyle/>
          <a:p>
            <a:fld id="{6BB3E489-2A62-E54D-8AF5-91108C226D87}" type="slidenum">
              <a:rPr lang="en-US" smtClean="0"/>
              <a:t>‹#›</a:t>
            </a:fld>
            <a:endParaRPr lang="en-US"/>
          </a:p>
        </p:txBody>
      </p:sp>
    </p:spTree>
    <p:extLst>
      <p:ext uri="{BB962C8B-B14F-4D97-AF65-F5344CB8AC3E}">
        <p14:creationId xmlns:p14="http://schemas.microsoft.com/office/powerpoint/2010/main" val="3307260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0E736-0AE5-FB44-940D-C3A5072FF8B8}"/>
              </a:ext>
            </a:extLst>
          </p:cNvPr>
          <p:cNvSpPr>
            <a:spLocks noGrp="1"/>
          </p:cNvSpPr>
          <p:nvPr>
            <p:ph type="dt" sz="half" idx="10"/>
          </p:nvPr>
        </p:nvSpPr>
        <p:spPr/>
        <p:txBody>
          <a:bodyPr/>
          <a:lstStyle/>
          <a:p>
            <a:fld id="{6E7971FB-89CE-E543-B88B-AB08DF49A951}" type="datetimeFigureOut">
              <a:rPr lang="en-US" smtClean="0"/>
              <a:t>12/13/2021</a:t>
            </a:fld>
            <a:endParaRPr lang="en-US"/>
          </a:p>
        </p:txBody>
      </p:sp>
      <p:sp>
        <p:nvSpPr>
          <p:cNvPr id="3" name="Footer Placeholder 2">
            <a:extLst>
              <a:ext uri="{FF2B5EF4-FFF2-40B4-BE49-F238E27FC236}">
                <a16:creationId xmlns:a16="http://schemas.microsoft.com/office/drawing/2014/main" id="{6AA023FC-53F2-B04B-B0C4-6D137E245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F9B81-28D2-3B47-B6E7-6B7C74217D12}"/>
              </a:ext>
            </a:extLst>
          </p:cNvPr>
          <p:cNvSpPr>
            <a:spLocks noGrp="1"/>
          </p:cNvSpPr>
          <p:nvPr>
            <p:ph type="sldNum" sz="quarter" idx="12"/>
          </p:nvPr>
        </p:nvSpPr>
        <p:spPr/>
        <p:txBody>
          <a:bodyPr/>
          <a:lstStyle/>
          <a:p>
            <a:fld id="{6BB3E489-2A62-E54D-8AF5-91108C226D87}" type="slidenum">
              <a:rPr lang="en-US" smtClean="0"/>
              <a:t>‹#›</a:t>
            </a:fld>
            <a:endParaRPr lang="en-US"/>
          </a:p>
        </p:txBody>
      </p:sp>
    </p:spTree>
    <p:extLst>
      <p:ext uri="{BB962C8B-B14F-4D97-AF65-F5344CB8AC3E}">
        <p14:creationId xmlns:p14="http://schemas.microsoft.com/office/powerpoint/2010/main" val="462615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5445-03AE-6C49-8336-1DB97C72A9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8FB360-485E-1A4C-967C-CC4BA5E87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02B622-B13D-594F-90BE-FB8A62BEB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EC83B5-4541-5D4C-8D6E-0F6C36EDD627}"/>
              </a:ext>
            </a:extLst>
          </p:cNvPr>
          <p:cNvSpPr>
            <a:spLocks noGrp="1"/>
          </p:cNvSpPr>
          <p:nvPr>
            <p:ph type="dt" sz="half" idx="10"/>
          </p:nvPr>
        </p:nvSpPr>
        <p:spPr/>
        <p:txBody>
          <a:bodyPr/>
          <a:lstStyle/>
          <a:p>
            <a:fld id="{6E7971FB-89CE-E543-B88B-AB08DF49A951}" type="datetimeFigureOut">
              <a:rPr lang="en-US" smtClean="0"/>
              <a:t>12/13/2021</a:t>
            </a:fld>
            <a:endParaRPr lang="en-US"/>
          </a:p>
        </p:txBody>
      </p:sp>
      <p:sp>
        <p:nvSpPr>
          <p:cNvPr id="6" name="Footer Placeholder 5">
            <a:extLst>
              <a:ext uri="{FF2B5EF4-FFF2-40B4-BE49-F238E27FC236}">
                <a16:creationId xmlns:a16="http://schemas.microsoft.com/office/drawing/2014/main" id="{21F08E86-25FD-E948-82D5-2EDA59BE1C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260D4D-F19E-B34E-8DE5-528F879E43E4}"/>
              </a:ext>
            </a:extLst>
          </p:cNvPr>
          <p:cNvSpPr>
            <a:spLocks noGrp="1"/>
          </p:cNvSpPr>
          <p:nvPr>
            <p:ph type="sldNum" sz="quarter" idx="12"/>
          </p:nvPr>
        </p:nvSpPr>
        <p:spPr/>
        <p:txBody>
          <a:bodyPr/>
          <a:lstStyle/>
          <a:p>
            <a:fld id="{6BB3E489-2A62-E54D-8AF5-91108C226D87}" type="slidenum">
              <a:rPr lang="en-US" smtClean="0"/>
              <a:t>‹#›</a:t>
            </a:fld>
            <a:endParaRPr lang="en-US"/>
          </a:p>
        </p:txBody>
      </p:sp>
    </p:spTree>
    <p:extLst>
      <p:ext uri="{BB962C8B-B14F-4D97-AF65-F5344CB8AC3E}">
        <p14:creationId xmlns:p14="http://schemas.microsoft.com/office/powerpoint/2010/main" val="428579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AD71-D883-024F-B827-D03F7C8DB5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B22F65-A3DF-7949-9FAA-CEBA22DF1D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BD42D-8BA1-514D-8ADB-B9214254FE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B68467-9368-4741-86D5-71CE1B793F38}"/>
              </a:ext>
            </a:extLst>
          </p:cNvPr>
          <p:cNvSpPr>
            <a:spLocks noGrp="1"/>
          </p:cNvSpPr>
          <p:nvPr>
            <p:ph type="dt" sz="half" idx="10"/>
          </p:nvPr>
        </p:nvSpPr>
        <p:spPr/>
        <p:txBody>
          <a:bodyPr/>
          <a:lstStyle/>
          <a:p>
            <a:fld id="{6E7971FB-89CE-E543-B88B-AB08DF49A951}" type="datetimeFigureOut">
              <a:rPr lang="en-US" smtClean="0"/>
              <a:t>12/13/2021</a:t>
            </a:fld>
            <a:endParaRPr lang="en-US"/>
          </a:p>
        </p:txBody>
      </p:sp>
      <p:sp>
        <p:nvSpPr>
          <p:cNvPr id="6" name="Footer Placeholder 5">
            <a:extLst>
              <a:ext uri="{FF2B5EF4-FFF2-40B4-BE49-F238E27FC236}">
                <a16:creationId xmlns:a16="http://schemas.microsoft.com/office/drawing/2014/main" id="{C15FF31F-B17A-A044-999F-329170ACA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827368-3102-5145-940A-2FE59B7AF733}"/>
              </a:ext>
            </a:extLst>
          </p:cNvPr>
          <p:cNvSpPr>
            <a:spLocks noGrp="1"/>
          </p:cNvSpPr>
          <p:nvPr>
            <p:ph type="sldNum" sz="quarter" idx="12"/>
          </p:nvPr>
        </p:nvSpPr>
        <p:spPr/>
        <p:txBody>
          <a:bodyPr/>
          <a:lstStyle/>
          <a:p>
            <a:fld id="{6BB3E489-2A62-E54D-8AF5-91108C226D87}" type="slidenum">
              <a:rPr lang="en-US" smtClean="0"/>
              <a:t>‹#›</a:t>
            </a:fld>
            <a:endParaRPr lang="en-US"/>
          </a:p>
        </p:txBody>
      </p:sp>
    </p:spTree>
    <p:extLst>
      <p:ext uri="{BB962C8B-B14F-4D97-AF65-F5344CB8AC3E}">
        <p14:creationId xmlns:p14="http://schemas.microsoft.com/office/powerpoint/2010/main" val="2800012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C79D14-DF1D-4A4E-9D6F-57AFD0759C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186B2C-96EF-604B-94A3-07DD364144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68D6F3-B734-7F41-A6BA-C8BFA3EDB6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971FB-89CE-E543-B88B-AB08DF49A951}" type="datetimeFigureOut">
              <a:rPr lang="en-US" smtClean="0"/>
              <a:t>12/13/2021</a:t>
            </a:fld>
            <a:endParaRPr lang="en-US"/>
          </a:p>
        </p:txBody>
      </p:sp>
      <p:sp>
        <p:nvSpPr>
          <p:cNvPr id="5" name="Footer Placeholder 4">
            <a:extLst>
              <a:ext uri="{FF2B5EF4-FFF2-40B4-BE49-F238E27FC236}">
                <a16:creationId xmlns:a16="http://schemas.microsoft.com/office/drawing/2014/main" id="{F0BBA003-A27B-5B43-AB7C-58A0B444C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84CF51-F06F-6641-971C-7F1D3A6A3D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3E489-2A62-E54D-8AF5-91108C226D87}" type="slidenum">
              <a:rPr lang="en-US" smtClean="0"/>
              <a:t>‹#›</a:t>
            </a:fld>
            <a:endParaRPr lang="en-US"/>
          </a:p>
        </p:txBody>
      </p:sp>
    </p:spTree>
    <p:extLst>
      <p:ext uri="{BB962C8B-B14F-4D97-AF65-F5344CB8AC3E}">
        <p14:creationId xmlns:p14="http://schemas.microsoft.com/office/powerpoint/2010/main" val="2550996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379548-9B2E-894B-83F6-31345B4BF723}"/>
              </a:ext>
            </a:extLst>
          </p:cNvPr>
          <p:cNvSpPr>
            <a:spLocks noGrp="1"/>
          </p:cNvSpPr>
          <p:nvPr>
            <p:ph type="ctrTitle"/>
          </p:nvPr>
        </p:nvSpPr>
        <p:spPr>
          <a:xfrm>
            <a:off x="402336" y="357071"/>
            <a:ext cx="7370260" cy="3466213"/>
          </a:xfrm>
        </p:spPr>
        <p:txBody>
          <a:bodyPr anchor="b">
            <a:normAutofit/>
          </a:bodyPr>
          <a:lstStyle/>
          <a:p>
            <a:pPr algn="l"/>
            <a:r>
              <a:rPr lang="en-US" sz="7200" dirty="0">
                <a:solidFill>
                  <a:srgbClr val="FFFFFF"/>
                </a:solidFill>
              </a:rPr>
              <a:t>Evolution, </a:t>
            </a:r>
            <a:br>
              <a:rPr lang="en-US" sz="7200" dirty="0">
                <a:solidFill>
                  <a:srgbClr val="FFFFFF"/>
                </a:solidFill>
              </a:rPr>
            </a:br>
            <a:r>
              <a:rPr lang="en-US" sz="7200" dirty="0">
                <a:solidFill>
                  <a:srgbClr val="FFFFFF"/>
                </a:solidFill>
              </a:rPr>
              <a:t>Religion, &amp;</a:t>
            </a:r>
            <a:br>
              <a:rPr lang="en-US" sz="7200" dirty="0">
                <a:solidFill>
                  <a:srgbClr val="FFFFFF"/>
                </a:solidFill>
              </a:rPr>
            </a:br>
            <a:r>
              <a:rPr lang="en-US" sz="7200" dirty="0">
                <a:solidFill>
                  <a:srgbClr val="FFFFFF"/>
                </a:solidFill>
              </a:rPr>
              <a:t>Nature of Science</a:t>
            </a:r>
          </a:p>
        </p:txBody>
      </p:sp>
    </p:spTree>
    <p:extLst>
      <p:ext uri="{BB962C8B-B14F-4D97-AF65-F5344CB8AC3E}">
        <p14:creationId xmlns:p14="http://schemas.microsoft.com/office/powerpoint/2010/main" val="32668373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F3EB0C-AB53-AC44-9ABE-2C3D881CA4B7}"/>
              </a:ext>
            </a:extLst>
          </p:cNvPr>
          <p:cNvSpPr/>
          <p:nvPr/>
        </p:nvSpPr>
        <p:spPr>
          <a:xfrm>
            <a:off x="-243840" y="-137160"/>
            <a:ext cx="12649200" cy="17526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0BF7497-3C3E-3449-B981-D09DE957D4E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Can evolution and religion co-exist?</a:t>
            </a:r>
          </a:p>
        </p:txBody>
      </p:sp>
      <p:sp>
        <p:nvSpPr>
          <p:cNvPr id="6" name="TextBox 5">
            <a:extLst>
              <a:ext uri="{FF2B5EF4-FFF2-40B4-BE49-F238E27FC236}">
                <a16:creationId xmlns:a16="http://schemas.microsoft.com/office/drawing/2014/main" id="{C2A13AFC-36D4-1D4D-A0AD-1149F7A523ED}"/>
              </a:ext>
            </a:extLst>
          </p:cNvPr>
          <p:cNvSpPr txBox="1"/>
          <p:nvPr/>
        </p:nvSpPr>
        <p:spPr>
          <a:xfrm>
            <a:off x="981974" y="2432396"/>
            <a:ext cx="10883907" cy="1323439"/>
          </a:xfrm>
          <a:prstGeom prst="rect">
            <a:avLst/>
          </a:prstGeom>
          <a:noFill/>
        </p:spPr>
        <p:txBody>
          <a:bodyPr wrap="square" lIns="91440" tIns="45720" rIns="91440" bIns="45720" rtlCol="0" anchor="t">
            <a:spAutoFit/>
          </a:bodyPr>
          <a:lstStyle/>
          <a:p>
            <a:r>
              <a:rPr lang="en-US" sz="4000" dirty="0">
                <a:cs typeface="Calibri"/>
              </a:rPr>
              <a:t>Take 5 minutes to discuss with your groups and record your answer on your handout.</a:t>
            </a:r>
          </a:p>
        </p:txBody>
      </p:sp>
      <p:sp>
        <p:nvSpPr>
          <p:cNvPr id="5" name="TextBox 4">
            <a:extLst>
              <a:ext uri="{FF2B5EF4-FFF2-40B4-BE49-F238E27FC236}">
                <a16:creationId xmlns:a16="http://schemas.microsoft.com/office/drawing/2014/main" id="{19DE5CB0-87ED-4EB7-9761-520B78872A01}"/>
              </a:ext>
            </a:extLst>
          </p:cNvPr>
          <p:cNvSpPr txBox="1"/>
          <p:nvPr/>
        </p:nvSpPr>
        <p:spPr>
          <a:xfrm>
            <a:off x="981973" y="4833414"/>
            <a:ext cx="10883907" cy="1323439"/>
          </a:xfrm>
          <a:prstGeom prst="rect">
            <a:avLst/>
          </a:prstGeom>
          <a:noFill/>
        </p:spPr>
        <p:txBody>
          <a:bodyPr wrap="square" rtlCol="0">
            <a:spAutoFit/>
          </a:bodyPr>
          <a:lstStyle/>
          <a:p>
            <a:r>
              <a:rPr lang="en-US" sz="4000" dirty="0"/>
              <a:t>To address this question, we will first examine the nature and limitations of science.</a:t>
            </a:r>
          </a:p>
        </p:txBody>
      </p:sp>
    </p:spTree>
    <p:extLst>
      <p:ext uri="{BB962C8B-B14F-4D97-AF65-F5344CB8AC3E}">
        <p14:creationId xmlns:p14="http://schemas.microsoft.com/office/powerpoint/2010/main" val="247946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BF0D2D-0021-4E4A-8C74-5B2C80D61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0" y="768350"/>
            <a:ext cx="5080000" cy="532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808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09DACF6-C818-F842-B071-10F574921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768350"/>
            <a:ext cx="5029200" cy="532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946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24BBE-32BF-1B4D-ADD2-1363C03E2E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8525" y="643467"/>
            <a:ext cx="5264655" cy="55710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C6CD2B7-464D-E54E-8BFA-7B8EA8BCF4B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8820" y="658494"/>
            <a:ext cx="5291667" cy="5541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69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F3EB0C-AB53-AC44-9ABE-2C3D881CA4B7}"/>
              </a:ext>
            </a:extLst>
          </p:cNvPr>
          <p:cNvSpPr/>
          <p:nvPr/>
        </p:nvSpPr>
        <p:spPr>
          <a:xfrm>
            <a:off x="-243840" y="-137160"/>
            <a:ext cx="12649200" cy="17526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0BF7497-3C3E-3449-B981-D09DE957D4E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Nature of Science</a:t>
            </a:r>
          </a:p>
        </p:txBody>
      </p:sp>
      <p:sp>
        <p:nvSpPr>
          <p:cNvPr id="5" name="TextBox 4">
            <a:extLst>
              <a:ext uri="{FF2B5EF4-FFF2-40B4-BE49-F238E27FC236}">
                <a16:creationId xmlns:a16="http://schemas.microsoft.com/office/drawing/2014/main" id="{0CA02D9C-C842-3046-B3C6-195044AA50E9}"/>
              </a:ext>
            </a:extLst>
          </p:cNvPr>
          <p:cNvSpPr txBox="1"/>
          <p:nvPr/>
        </p:nvSpPr>
        <p:spPr>
          <a:xfrm>
            <a:off x="530776" y="1962935"/>
            <a:ext cx="11101418" cy="4401205"/>
          </a:xfrm>
          <a:prstGeom prst="rect">
            <a:avLst/>
          </a:prstGeom>
          <a:noFill/>
        </p:spPr>
        <p:txBody>
          <a:bodyPr wrap="square" lIns="91440" tIns="45720" rIns="91440" bIns="45720" rtlCol="0" anchor="t">
            <a:spAutoFit/>
          </a:bodyPr>
          <a:lstStyle/>
          <a:p>
            <a:pPr fontAlgn="base"/>
            <a:r>
              <a:rPr lang="en-US" sz="2800" dirty="0"/>
              <a:t>Take the next 15 minutes to discuss the following scenarios with your group and record your answers on your worksheet. For each scenario, answer whether the phenomenon be explained using scientific inquiry:</a:t>
            </a:r>
          </a:p>
          <a:p>
            <a:pPr fontAlgn="base"/>
            <a:endParaRPr lang="en-US" sz="2800" dirty="0"/>
          </a:p>
          <a:p>
            <a:pPr marL="457200" indent="-457200" fontAlgn="base">
              <a:buFont typeface="Arial" panose="020B0604020202020204" pitchFamily="34" charset="0"/>
              <a:buChar char="•"/>
            </a:pPr>
            <a:r>
              <a:rPr lang="en-US" sz="2800" dirty="0"/>
              <a:t>Sudden drop in temperature indicates the presence of a ghost </a:t>
            </a:r>
          </a:p>
          <a:p>
            <a:pPr marL="457200" indent="-457200" fontAlgn="base">
              <a:buFont typeface="Arial" panose="020B0604020202020204" pitchFamily="34" charset="0"/>
              <a:buChar char="•"/>
            </a:pPr>
            <a:r>
              <a:rPr lang="en-US" sz="2800" dirty="0"/>
              <a:t>Green plants grow towards a light source </a:t>
            </a:r>
          </a:p>
          <a:p>
            <a:pPr marL="457200" indent="-457200" fontAlgn="base">
              <a:buFont typeface="Arial" panose="020B0604020202020204" pitchFamily="34" charset="0"/>
              <a:buChar char="•"/>
            </a:pPr>
            <a:r>
              <a:rPr lang="en-US" sz="2800" dirty="0"/>
              <a:t>Sponges filter bacteria out of the water on coral reefs </a:t>
            </a:r>
          </a:p>
          <a:p>
            <a:pPr marL="457200" indent="-457200" fontAlgn="base">
              <a:buFont typeface="Arial" panose="020B0604020202020204" pitchFamily="34" charset="0"/>
              <a:buChar char="•"/>
            </a:pPr>
            <a:r>
              <a:rPr lang="en-US" sz="2800" dirty="0"/>
              <a:t>Pele, the goddess of fire, inflicts a curse on those who remove lava rock from the Hawaiian Islands. </a:t>
            </a:r>
          </a:p>
          <a:p>
            <a:pPr marL="457200" indent="-457200" fontAlgn="base">
              <a:buFont typeface="Arial" panose="020B0604020202020204" pitchFamily="34" charset="0"/>
              <a:buChar char="•"/>
            </a:pPr>
            <a:r>
              <a:rPr lang="en-US" sz="2800" dirty="0"/>
              <a:t>Crop circles are caused by extraterrestrial life forms </a:t>
            </a:r>
          </a:p>
        </p:txBody>
      </p:sp>
    </p:spTree>
    <p:extLst>
      <p:ext uri="{BB962C8B-B14F-4D97-AF65-F5344CB8AC3E}">
        <p14:creationId xmlns:p14="http://schemas.microsoft.com/office/powerpoint/2010/main" val="4276220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F3EB0C-AB53-AC44-9ABE-2C3D881CA4B7}"/>
              </a:ext>
            </a:extLst>
          </p:cNvPr>
          <p:cNvSpPr/>
          <p:nvPr/>
        </p:nvSpPr>
        <p:spPr>
          <a:xfrm>
            <a:off x="-243840" y="-137160"/>
            <a:ext cx="12649200" cy="17526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0BF7497-3C3E-3449-B981-D09DE957D4E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Can evolution and religion co-exist?</a:t>
            </a:r>
          </a:p>
        </p:txBody>
      </p:sp>
      <p:sp>
        <p:nvSpPr>
          <p:cNvPr id="6" name="TextBox 5">
            <a:extLst>
              <a:ext uri="{FF2B5EF4-FFF2-40B4-BE49-F238E27FC236}">
                <a16:creationId xmlns:a16="http://schemas.microsoft.com/office/drawing/2014/main" id="{C2A13AFC-36D4-1D4D-A0AD-1149F7A523ED}"/>
              </a:ext>
            </a:extLst>
          </p:cNvPr>
          <p:cNvSpPr txBox="1"/>
          <p:nvPr/>
        </p:nvSpPr>
        <p:spPr>
          <a:xfrm>
            <a:off x="838200" y="3079377"/>
            <a:ext cx="10883907" cy="1323439"/>
          </a:xfrm>
          <a:prstGeom prst="rect">
            <a:avLst/>
          </a:prstGeom>
          <a:noFill/>
        </p:spPr>
        <p:txBody>
          <a:bodyPr wrap="square" rtlCol="0">
            <a:spAutoFit/>
          </a:bodyPr>
          <a:lstStyle/>
          <a:p>
            <a:r>
              <a:rPr lang="en-US" sz="4000" dirty="0"/>
              <a:t>After examining the nature and limitations of science, what is your answer for this question?</a:t>
            </a:r>
          </a:p>
        </p:txBody>
      </p:sp>
    </p:spTree>
    <p:extLst>
      <p:ext uri="{BB962C8B-B14F-4D97-AF65-F5344CB8AC3E}">
        <p14:creationId xmlns:p14="http://schemas.microsoft.com/office/powerpoint/2010/main" val="2691451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neral Audience with Pope Francis | © Mazur/catholicnews.or… | Flickr">
            <a:extLst>
              <a:ext uri="{FF2B5EF4-FFF2-40B4-BE49-F238E27FC236}">
                <a16:creationId xmlns:a16="http://schemas.microsoft.com/office/drawing/2014/main" id="{D8F1D920-B6AE-C644-B1BF-EEAFCF4BE8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26" r="25807"/>
          <a:stretch/>
        </p:blipFill>
        <p:spPr bwMode="auto">
          <a:xfrm>
            <a:off x="1880256" y="806824"/>
            <a:ext cx="1837252" cy="2180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alid Anis">
            <a:extLst>
              <a:ext uri="{FF2B5EF4-FFF2-40B4-BE49-F238E27FC236}">
                <a16:creationId xmlns:a16="http://schemas.microsoft.com/office/drawing/2014/main" id="{F9D14D93-48EE-7340-96E0-B708A091B3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21" r="5409"/>
          <a:stretch/>
        </p:blipFill>
        <p:spPr bwMode="auto">
          <a:xfrm>
            <a:off x="4055380" y="808566"/>
            <a:ext cx="1903255" cy="21783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95F588-2BCB-2849-91F6-5E8EAD9C8898}"/>
              </a:ext>
            </a:extLst>
          </p:cNvPr>
          <p:cNvSpPr txBox="1"/>
          <p:nvPr/>
        </p:nvSpPr>
        <p:spPr>
          <a:xfrm>
            <a:off x="2300115" y="2986964"/>
            <a:ext cx="1102353" cy="307777"/>
          </a:xfrm>
          <a:prstGeom prst="rect">
            <a:avLst/>
          </a:prstGeom>
          <a:noFill/>
        </p:spPr>
        <p:txBody>
          <a:bodyPr wrap="none" rtlCol="0">
            <a:spAutoFit/>
          </a:bodyPr>
          <a:lstStyle/>
          <a:p>
            <a:r>
              <a:rPr lang="en-US" sz="1400" dirty="0"/>
              <a:t>Pope Francis</a:t>
            </a:r>
          </a:p>
        </p:txBody>
      </p:sp>
      <p:sp>
        <p:nvSpPr>
          <p:cNvPr id="5" name="TextBox 4">
            <a:extLst>
              <a:ext uri="{FF2B5EF4-FFF2-40B4-BE49-F238E27FC236}">
                <a16:creationId xmlns:a16="http://schemas.microsoft.com/office/drawing/2014/main" id="{59DAB680-9D7B-4E4C-B489-754D4A46E297}"/>
              </a:ext>
            </a:extLst>
          </p:cNvPr>
          <p:cNvSpPr txBox="1"/>
          <p:nvPr/>
        </p:nvSpPr>
        <p:spPr>
          <a:xfrm>
            <a:off x="1880256" y="3171254"/>
            <a:ext cx="1942070" cy="307777"/>
          </a:xfrm>
          <a:prstGeom prst="rect">
            <a:avLst/>
          </a:prstGeom>
          <a:noFill/>
        </p:spPr>
        <p:txBody>
          <a:bodyPr wrap="none" rtlCol="0">
            <a:spAutoFit/>
          </a:bodyPr>
          <a:lstStyle/>
          <a:p>
            <a:r>
              <a:rPr lang="en-US" sz="1400" dirty="0"/>
              <a:t>Head of Catholic Church</a:t>
            </a:r>
          </a:p>
        </p:txBody>
      </p:sp>
      <p:sp>
        <p:nvSpPr>
          <p:cNvPr id="6" name="TextBox 5">
            <a:extLst>
              <a:ext uri="{FF2B5EF4-FFF2-40B4-BE49-F238E27FC236}">
                <a16:creationId xmlns:a16="http://schemas.microsoft.com/office/drawing/2014/main" id="{FE38D9CC-DDC4-4B46-A672-1D7419E686BE}"/>
              </a:ext>
            </a:extLst>
          </p:cNvPr>
          <p:cNvSpPr txBox="1"/>
          <p:nvPr/>
        </p:nvSpPr>
        <p:spPr>
          <a:xfrm>
            <a:off x="4488752" y="2986964"/>
            <a:ext cx="987771" cy="307777"/>
          </a:xfrm>
          <a:prstGeom prst="rect">
            <a:avLst/>
          </a:prstGeom>
          <a:noFill/>
        </p:spPr>
        <p:txBody>
          <a:bodyPr wrap="none" rtlCol="0">
            <a:spAutoFit/>
          </a:bodyPr>
          <a:lstStyle/>
          <a:p>
            <a:r>
              <a:rPr lang="en-US" sz="1400" dirty="0"/>
              <a:t>Khalid Anis</a:t>
            </a:r>
          </a:p>
        </p:txBody>
      </p:sp>
      <p:sp>
        <p:nvSpPr>
          <p:cNvPr id="7" name="TextBox 6">
            <a:extLst>
              <a:ext uri="{FF2B5EF4-FFF2-40B4-BE49-F238E27FC236}">
                <a16:creationId xmlns:a16="http://schemas.microsoft.com/office/drawing/2014/main" id="{7C49E95A-EC78-CA43-9B7D-72DB0C4EFE2F}"/>
              </a:ext>
            </a:extLst>
          </p:cNvPr>
          <p:cNvSpPr txBox="1"/>
          <p:nvPr/>
        </p:nvSpPr>
        <p:spPr>
          <a:xfrm>
            <a:off x="4034155" y="3171253"/>
            <a:ext cx="1965666" cy="523220"/>
          </a:xfrm>
          <a:prstGeom prst="rect">
            <a:avLst/>
          </a:prstGeom>
          <a:noFill/>
        </p:spPr>
        <p:txBody>
          <a:bodyPr wrap="none" rtlCol="0">
            <a:spAutoFit/>
          </a:bodyPr>
          <a:lstStyle/>
          <a:p>
            <a:pPr algn="ctr"/>
            <a:r>
              <a:rPr lang="en-US" sz="1400" dirty="0"/>
              <a:t>Executive Director: </a:t>
            </a:r>
          </a:p>
          <a:p>
            <a:pPr algn="ctr"/>
            <a:r>
              <a:rPr lang="en-US" sz="1400" dirty="0"/>
              <a:t>Islamic Society of Britain</a:t>
            </a:r>
          </a:p>
        </p:txBody>
      </p:sp>
      <p:pic>
        <p:nvPicPr>
          <p:cNvPr id="1030" name="Picture 6">
            <a:extLst>
              <a:ext uri="{FF2B5EF4-FFF2-40B4-BE49-F238E27FC236}">
                <a16:creationId xmlns:a16="http://schemas.microsoft.com/office/drawing/2014/main" id="{53B863D5-5536-F240-9E0C-386D075DC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963" y="3754548"/>
            <a:ext cx="1863368" cy="21801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1A8D79-66FF-E246-920D-45B9012C1505}"/>
              </a:ext>
            </a:extLst>
          </p:cNvPr>
          <p:cNvSpPr txBox="1"/>
          <p:nvPr/>
        </p:nvSpPr>
        <p:spPr>
          <a:xfrm>
            <a:off x="6779189" y="5997126"/>
            <a:ext cx="1214948" cy="307777"/>
          </a:xfrm>
          <a:prstGeom prst="rect">
            <a:avLst/>
          </a:prstGeom>
          <a:noFill/>
        </p:spPr>
        <p:txBody>
          <a:bodyPr wrap="none" rtlCol="0">
            <a:spAutoFit/>
          </a:bodyPr>
          <a:lstStyle/>
          <a:p>
            <a:r>
              <a:rPr lang="en-US" sz="1400" dirty="0"/>
              <a:t>Francis Collins</a:t>
            </a:r>
          </a:p>
        </p:txBody>
      </p:sp>
      <p:sp>
        <p:nvSpPr>
          <p:cNvPr id="10" name="TextBox 9">
            <a:extLst>
              <a:ext uri="{FF2B5EF4-FFF2-40B4-BE49-F238E27FC236}">
                <a16:creationId xmlns:a16="http://schemas.microsoft.com/office/drawing/2014/main" id="{F5F12F7A-517E-CE49-A751-56457E7210C0}"/>
              </a:ext>
            </a:extLst>
          </p:cNvPr>
          <p:cNvSpPr txBox="1"/>
          <p:nvPr/>
        </p:nvSpPr>
        <p:spPr>
          <a:xfrm>
            <a:off x="6176405" y="6204294"/>
            <a:ext cx="2363731" cy="523220"/>
          </a:xfrm>
          <a:prstGeom prst="rect">
            <a:avLst/>
          </a:prstGeom>
          <a:noFill/>
        </p:spPr>
        <p:txBody>
          <a:bodyPr wrap="square" rtlCol="0">
            <a:spAutoFit/>
          </a:bodyPr>
          <a:lstStyle/>
          <a:p>
            <a:pPr algn="ctr"/>
            <a:r>
              <a:rPr lang="en-US" sz="1400" dirty="0"/>
              <a:t>Director: National Human Genome Research Institute</a:t>
            </a:r>
          </a:p>
        </p:txBody>
      </p:sp>
      <p:sp>
        <p:nvSpPr>
          <p:cNvPr id="3" name="TextBox 2">
            <a:extLst>
              <a:ext uri="{FF2B5EF4-FFF2-40B4-BE49-F238E27FC236}">
                <a16:creationId xmlns:a16="http://schemas.microsoft.com/office/drawing/2014/main" id="{A1BB9C06-BC78-454B-99F0-401176701A98}"/>
              </a:ext>
            </a:extLst>
          </p:cNvPr>
          <p:cNvSpPr txBox="1"/>
          <p:nvPr/>
        </p:nvSpPr>
        <p:spPr>
          <a:xfrm>
            <a:off x="6285774" y="83210"/>
            <a:ext cx="1946557" cy="646331"/>
          </a:xfrm>
          <a:prstGeom prst="rect">
            <a:avLst/>
          </a:prstGeom>
          <a:noFill/>
        </p:spPr>
        <p:txBody>
          <a:bodyPr wrap="square" rtlCol="0">
            <a:spAutoFit/>
          </a:bodyPr>
          <a:lstStyle/>
          <a:p>
            <a:pPr algn="ctr"/>
            <a:r>
              <a:rPr lang="en-US" dirty="0"/>
              <a:t>White Evangelical Protestant</a:t>
            </a:r>
          </a:p>
        </p:txBody>
      </p:sp>
      <p:sp>
        <p:nvSpPr>
          <p:cNvPr id="12" name="TextBox 11">
            <a:extLst>
              <a:ext uri="{FF2B5EF4-FFF2-40B4-BE49-F238E27FC236}">
                <a16:creationId xmlns:a16="http://schemas.microsoft.com/office/drawing/2014/main" id="{288022AA-7370-6F46-BB86-1F3A59793F62}"/>
              </a:ext>
            </a:extLst>
          </p:cNvPr>
          <p:cNvSpPr txBox="1"/>
          <p:nvPr/>
        </p:nvSpPr>
        <p:spPr>
          <a:xfrm>
            <a:off x="4223611" y="220723"/>
            <a:ext cx="1586753" cy="369332"/>
          </a:xfrm>
          <a:prstGeom prst="rect">
            <a:avLst/>
          </a:prstGeom>
          <a:noFill/>
        </p:spPr>
        <p:txBody>
          <a:bodyPr wrap="square" rtlCol="0">
            <a:spAutoFit/>
          </a:bodyPr>
          <a:lstStyle/>
          <a:p>
            <a:pPr algn="ctr"/>
            <a:r>
              <a:rPr lang="en-US" dirty="0"/>
              <a:t>Muslim</a:t>
            </a:r>
          </a:p>
        </p:txBody>
      </p:sp>
      <p:sp>
        <p:nvSpPr>
          <p:cNvPr id="13" name="TextBox 12">
            <a:extLst>
              <a:ext uri="{FF2B5EF4-FFF2-40B4-BE49-F238E27FC236}">
                <a16:creationId xmlns:a16="http://schemas.microsoft.com/office/drawing/2014/main" id="{2BDFBD6A-47E0-8B43-9FA1-737D60D931BB}"/>
              </a:ext>
            </a:extLst>
          </p:cNvPr>
          <p:cNvSpPr txBox="1"/>
          <p:nvPr/>
        </p:nvSpPr>
        <p:spPr>
          <a:xfrm>
            <a:off x="2005505" y="215845"/>
            <a:ext cx="1586753" cy="369332"/>
          </a:xfrm>
          <a:prstGeom prst="rect">
            <a:avLst/>
          </a:prstGeom>
          <a:noFill/>
        </p:spPr>
        <p:txBody>
          <a:bodyPr wrap="square" rtlCol="0">
            <a:spAutoFit/>
          </a:bodyPr>
          <a:lstStyle/>
          <a:p>
            <a:pPr algn="ctr"/>
            <a:r>
              <a:rPr lang="en-US" dirty="0"/>
              <a:t>Catholic</a:t>
            </a:r>
          </a:p>
        </p:txBody>
      </p:sp>
      <p:sp>
        <p:nvSpPr>
          <p:cNvPr id="14" name="TextBox 13">
            <a:extLst>
              <a:ext uri="{FF2B5EF4-FFF2-40B4-BE49-F238E27FC236}">
                <a16:creationId xmlns:a16="http://schemas.microsoft.com/office/drawing/2014/main" id="{D033356B-9555-CF4C-BC59-65712B1610C7}"/>
              </a:ext>
            </a:extLst>
          </p:cNvPr>
          <p:cNvSpPr txBox="1"/>
          <p:nvPr/>
        </p:nvSpPr>
        <p:spPr>
          <a:xfrm>
            <a:off x="6459276" y="2986963"/>
            <a:ext cx="1649619" cy="307777"/>
          </a:xfrm>
          <a:prstGeom prst="rect">
            <a:avLst/>
          </a:prstGeom>
          <a:noFill/>
        </p:spPr>
        <p:txBody>
          <a:bodyPr wrap="none" rtlCol="0">
            <a:spAutoFit/>
          </a:bodyPr>
          <a:lstStyle/>
          <a:p>
            <a:r>
              <a:rPr lang="en-US" sz="1400" dirty="0"/>
              <a:t>Denis O. Lamoureux</a:t>
            </a:r>
          </a:p>
        </p:txBody>
      </p:sp>
      <p:sp>
        <p:nvSpPr>
          <p:cNvPr id="15" name="TextBox 14">
            <a:extLst>
              <a:ext uri="{FF2B5EF4-FFF2-40B4-BE49-F238E27FC236}">
                <a16:creationId xmlns:a16="http://schemas.microsoft.com/office/drawing/2014/main" id="{DD0F8EBE-849D-4945-A8D7-68E669D951B5}"/>
              </a:ext>
            </a:extLst>
          </p:cNvPr>
          <p:cNvSpPr txBox="1"/>
          <p:nvPr/>
        </p:nvSpPr>
        <p:spPr>
          <a:xfrm>
            <a:off x="6104624" y="3171967"/>
            <a:ext cx="2363731" cy="523220"/>
          </a:xfrm>
          <a:prstGeom prst="rect">
            <a:avLst/>
          </a:prstGeom>
          <a:noFill/>
        </p:spPr>
        <p:txBody>
          <a:bodyPr wrap="square" rtlCol="0">
            <a:spAutoFit/>
          </a:bodyPr>
          <a:lstStyle/>
          <a:p>
            <a:pPr algn="ctr"/>
            <a:r>
              <a:rPr lang="en-US" sz="1400" dirty="0"/>
              <a:t>President: </a:t>
            </a:r>
          </a:p>
          <a:p>
            <a:pPr algn="ctr"/>
            <a:r>
              <a:rPr lang="en-US" sz="1400" dirty="0"/>
              <a:t>Southern Baptist Convention</a:t>
            </a:r>
          </a:p>
        </p:txBody>
      </p:sp>
      <p:pic>
        <p:nvPicPr>
          <p:cNvPr id="1034" name="Picture 10" descr="Evolution is the disguised friend of Islam | Nature Human Behaviour">
            <a:extLst>
              <a:ext uri="{FF2B5EF4-FFF2-40B4-BE49-F238E27FC236}">
                <a16:creationId xmlns:a16="http://schemas.microsoft.com/office/drawing/2014/main" id="{B490E5C1-D154-B942-BFFD-4D5EEB8078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81" r="7029"/>
          <a:stretch/>
        </p:blipFill>
        <p:spPr bwMode="auto">
          <a:xfrm>
            <a:off x="4055380" y="3775155"/>
            <a:ext cx="1923216" cy="2170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61CCF6A-8162-7045-A033-09304C4FE02F}"/>
              </a:ext>
            </a:extLst>
          </p:cNvPr>
          <p:cNvSpPr txBox="1"/>
          <p:nvPr/>
        </p:nvSpPr>
        <p:spPr>
          <a:xfrm>
            <a:off x="4145827" y="6020004"/>
            <a:ext cx="1643399" cy="307777"/>
          </a:xfrm>
          <a:prstGeom prst="rect">
            <a:avLst/>
          </a:prstGeom>
          <a:noFill/>
        </p:spPr>
        <p:txBody>
          <a:bodyPr wrap="none" rtlCol="0">
            <a:spAutoFit/>
          </a:bodyPr>
          <a:lstStyle/>
          <a:p>
            <a:r>
              <a:rPr lang="en-US" sz="1400" dirty="0"/>
              <a:t>Mohammed </a:t>
            </a:r>
            <a:r>
              <a:rPr lang="en-US" sz="1400" dirty="0" err="1"/>
              <a:t>Alassiri</a:t>
            </a:r>
            <a:endParaRPr lang="en-US" sz="1400" dirty="0"/>
          </a:p>
        </p:txBody>
      </p:sp>
      <p:sp>
        <p:nvSpPr>
          <p:cNvPr id="19" name="TextBox 18">
            <a:extLst>
              <a:ext uri="{FF2B5EF4-FFF2-40B4-BE49-F238E27FC236}">
                <a16:creationId xmlns:a16="http://schemas.microsoft.com/office/drawing/2014/main" id="{BF189889-7CE0-BE44-91BF-69A207EB458E}"/>
              </a:ext>
            </a:extLst>
          </p:cNvPr>
          <p:cNvSpPr txBox="1"/>
          <p:nvPr/>
        </p:nvSpPr>
        <p:spPr>
          <a:xfrm>
            <a:off x="3841283" y="6204294"/>
            <a:ext cx="2279791" cy="523220"/>
          </a:xfrm>
          <a:prstGeom prst="rect">
            <a:avLst/>
          </a:prstGeom>
          <a:noFill/>
        </p:spPr>
        <p:txBody>
          <a:bodyPr wrap="none" rtlCol="0">
            <a:spAutoFit/>
          </a:bodyPr>
          <a:lstStyle/>
          <a:p>
            <a:pPr algn="ctr"/>
            <a:r>
              <a:rPr lang="en-US" sz="1400" dirty="0"/>
              <a:t>Professor of Physiology</a:t>
            </a:r>
          </a:p>
          <a:p>
            <a:pPr algn="ctr"/>
            <a:r>
              <a:rPr lang="en-US" sz="1400" dirty="0"/>
              <a:t>King Saud bin </a:t>
            </a:r>
            <a:r>
              <a:rPr lang="en-US" sz="1400" dirty="0" err="1"/>
              <a:t>Abdulaziz</a:t>
            </a:r>
            <a:r>
              <a:rPr lang="en-US" sz="1400" dirty="0"/>
              <a:t> Univ</a:t>
            </a:r>
          </a:p>
        </p:txBody>
      </p:sp>
      <p:pic>
        <p:nvPicPr>
          <p:cNvPr id="1036" name="Picture 12" descr="CCST Senior Fellow Francisco Ayala Awarded Templeton Prize ...">
            <a:extLst>
              <a:ext uri="{FF2B5EF4-FFF2-40B4-BE49-F238E27FC236}">
                <a16:creationId xmlns:a16="http://schemas.microsoft.com/office/drawing/2014/main" id="{D35B36BD-E085-BC45-ACBD-0843E978C4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07" r="8100"/>
          <a:stretch/>
        </p:blipFill>
        <p:spPr bwMode="auto">
          <a:xfrm>
            <a:off x="1880256" y="3775155"/>
            <a:ext cx="1837252" cy="217088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C45A714-17D3-9849-B1A9-D3AE880058DB}"/>
              </a:ext>
            </a:extLst>
          </p:cNvPr>
          <p:cNvSpPr txBox="1"/>
          <p:nvPr/>
        </p:nvSpPr>
        <p:spPr>
          <a:xfrm>
            <a:off x="2300115" y="6020004"/>
            <a:ext cx="1296958" cy="307777"/>
          </a:xfrm>
          <a:prstGeom prst="rect">
            <a:avLst/>
          </a:prstGeom>
          <a:noFill/>
        </p:spPr>
        <p:txBody>
          <a:bodyPr wrap="none" rtlCol="0">
            <a:spAutoFit/>
          </a:bodyPr>
          <a:lstStyle/>
          <a:p>
            <a:r>
              <a:rPr lang="en-US" sz="1400" dirty="0"/>
              <a:t>Francisco Ayala</a:t>
            </a:r>
          </a:p>
        </p:txBody>
      </p:sp>
      <p:sp>
        <p:nvSpPr>
          <p:cNvPr id="22" name="TextBox 21">
            <a:extLst>
              <a:ext uri="{FF2B5EF4-FFF2-40B4-BE49-F238E27FC236}">
                <a16:creationId xmlns:a16="http://schemas.microsoft.com/office/drawing/2014/main" id="{07AA0B96-7D4B-2E4A-A91E-8DC3875F6818}"/>
              </a:ext>
            </a:extLst>
          </p:cNvPr>
          <p:cNvSpPr txBox="1"/>
          <p:nvPr/>
        </p:nvSpPr>
        <p:spPr>
          <a:xfrm>
            <a:off x="2130581" y="6204294"/>
            <a:ext cx="1636025" cy="523220"/>
          </a:xfrm>
          <a:prstGeom prst="rect">
            <a:avLst/>
          </a:prstGeom>
          <a:noFill/>
        </p:spPr>
        <p:txBody>
          <a:bodyPr wrap="none" rtlCol="0">
            <a:spAutoFit/>
          </a:bodyPr>
          <a:lstStyle/>
          <a:p>
            <a:pPr algn="ctr"/>
            <a:r>
              <a:rPr lang="en-US" sz="1400" dirty="0"/>
              <a:t>Professor of Biology</a:t>
            </a:r>
          </a:p>
          <a:p>
            <a:pPr algn="ctr"/>
            <a:r>
              <a:rPr lang="en-US" sz="1400" dirty="0"/>
              <a:t>UC- Irvine</a:t>
            </a:r>
          </a:p>
        </p:txBody>
      </p:sp>
      <p:sp>
        <p:nvSpPr>
          <p:cNvPr id="23" name="TextBox 22">
            <a:extLst>
              <a:ext uri="{FF2B5EF4-FFF2-40B4-BE49-F238E27FC236}">
                <a16:creationId xmlns:a16="http://schemas.microsoft.com/office/drawing/2014/main" id="{6A853A02-BE9A-884A-B8E1-32785DFF481D}"/>
              </a:ext>
            </a:extLst>
          </p:cNvPr>
          <p:cNvSpPr txBox="1"/>
          <p:nvPr/>
        </p:nvSpPr>
        <p:spPr>
          <a:xfrm>
            <a:off x="8454322" y="221709"/>
            <a:ext cx="1946557" cy="369332"/>
          </a:xfrm>
          <a:prstGeom prst="rect">
            <a:avLst/>
          </a:prstGeom>
          <a:noFill/>
        </p:spPr>
        <p:txBody>
          <a:bodyPr wrap="square" rtlCol="0">
            <a:spAutoFit/>
          </a:bodyPr>
          <a:lstStyle/>
          <a:p>
            <a:pPr algn="ctr"/>
            <a:r>
              <a:rPr lang="en-US" dirty="0"/>
              <a:t>Black Protestant</a:t>
            </a:r>
          </a:p>
        </p:txBody>
      </p:sp>
      <p:pic>
        <p:nvPicPr>
          <p:cNvPr id="1038" name="Picture 14" descr="Joseph L. Graves – Evolution Institute">
            <a:extLst>
              <a:ext uri="{FF2B5EF4-FFF2-40B4-BE49-F238E27FC236}">
                <a16:creationId xmlns:a16="http://schemas.microsoft.com/office/drawing/2014/main" id="{6767E5F4-38E4-4843-8291-FC0B8D2126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048" t="4260" r="6719" b="25713"/>
          <a:stretch/>
        </p:blipFill>
        <p:spPr bwMode="auto">
          <a:xfrm>
            <a:off x="8586819" y="3763803"/>
            <a:ext cx="1699595" cy="216879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896526B-5B93-684D-86AF-FC9D0CECA440}"/>
              </a:ext>
            </a:extLst>
          </p:cNvPr>
          <p:cNvSpPr txBox="1"/>
          <p:nvPr/>
        </p:nvSpPr>
        <p:spPr>
          <a:xfrm>
            <a:off x="8959758" y="5997126"/>
            <a:ext cx="1223092" cy="307777"/>
          </a:xfrm>
          <a:prstGeom prst="rect">
            <a:avLst/>
          </a:prstGeom>
          <a:noFill/>
        </p:spPr>
        <p:txBody>
          <a:bodyPr wrap="none" rtlCol="0">
            <a:spAutoFit/>
          </a:bodyPr>
          <a:lstStyle/>
          <a:p>
            <a:r>
              <a:rPr lang="en-US" sz="1400" dirty="0"/>
              <a:t>Joseph Graves</a:t>
            </a:r>
          </a:p>
        </p:txBody>
      </p:sp>
      <p:sp>
        <p:nvSpPr>
          <p:cNvPr id="26" name="TextBox 25">
            <a:extLst>
              <a:ext uri="{FF2B5EF4-FFF2-40B4-BE49-F238E27FC236}">
                <a16:creationId xmlns:a16="http://schemas.microsoft.com/office/drawing/2014/main" id="{7F0B129A-79F5-1B4F-9BEB-CDBDB136AF5E}"/>
              </a:ext>
            </a:extLst>
          </p:cNvPr>
          <p:cNvSpPr txBox="1"/>
          <p:nvPr/>
        </p:nvSpPr>
        <p:spPr>
          <a:xfrm>
            <a:off x="8285193" y="6181416"/>
            <a:ext cx="2363731" cy="523220"/>
          </a:xfrm>
          <a:prstGeom prst="rect">
            <a:avLst/>
          </a:prstGeom>
          <a:noFill/>
        </p:spPr>
        <p:txBody>
          <a:bodyPr wrap="square" rtlCol="0">
            <a:spAutoFit/>
          </a:bodyPr>
          <a:lstStyle/>
          <a:p>
            <a:pPr algn="ctr"/>
            <a:r>
              <a:rPr lang="en-US" sz="1400" dirty="0"/>
              <a:t>Professor of Biology</a:t>
            </a:r>
          </a:p>
          <a:p>
            <a:pPr algn="ctr"/>
            <a:r>
              <a:rPr lang="en-US" sz="1400" dirty="0"/>
              <a:t>NC Ag and Tech State Univ</a:t>
            </a:r>
          </a:p>
        </p:txBody>
      </p:sp>
      <p:pic>
        <p:nvPicPr>
          <p:cNvPr id="1040" name="Picture 16" descr="Raphael Warnock | Elect535">
            <a:extLst>
              <a:ext uri="{FF2B5EF4-FFF2-40B4-BE49-F238E27FC236}">
                <a16:creationId xmlns:a16="http://schemas.microsoft.com/office/drawing/2014/main" id="{4531341E-BE6B-5C4A-B132-E774EC0BE17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432" t="9197" r="21320" b="15363"/>
          <a:stretch/>
        </p:blipFill>
        <p:spPr bwMode="auto">
          <a:xfrm>
            <a:off x="8579606" y="812565"/>
            <a:ext cx="1681966" cy="217839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9F945FD-7CD4-8644-84D9-BD281944531B}"/>
              </a:ext>
            </a:extLst>
          </p:cNvPr>
          <p:cNvSpPr txBox="1"/>
          <p:nvPr/>
        </p:nvSpPr>
        <p:spPr>
          <a:xfrm>
            <a:off x="8612951" y="2986963"/>
            <a:ext cx="1465658" cy="307777"/>
          </a:xfrm>
          <a:prstGeom prst="rect">
            <a:avLst/>
          </a:prstGeom>
          <a:noFill/>
        </p:spPr>
        <p:txBody>
          <a:bodyPr wrap="none" rtlCol="0">
            <a:spAutoFit/>
          </a:bodyPr>
          <a:lstStyle/>
          <a:p>
            <a:r>
              <a:rPr lang="en-US" sz="1400" dirty="0"/>
              <a:t>Raphael Warnock</a:t>
            </a:r>
          </a:p>
        </p:txBody>
      </p:sp>
      <p:sp>
        <p:nvSpPr>
          <p:cNvPr id="29" name="TextBox 28">
            <a:extLst>
              <a:ext uri="{FF2B5EF4-FFF2-40B4-BE49-F238E27FC236}">
                <a16:creationId xmlns:a16="http://schemas.microsoft.com/office/drawing/2014/main" id="{E5EC1AE3-AD7B-ED46-A842-0F46D72BFCE1}"/>
              </a:ext>
            </a:extLst>
          </p:cNvPr>
          <p:cNvSpPr txBox="1"/>
          <p:nvPr/>
        </p:nvSpPr>
        <p:spPr>
          <a:xfrm>
            <a:off x="8258299" y="3198147"/>
            <a:ext cx="2363731" cy="523220"/>
          </a:xfrm>
          <a:prstGeom prst="rect">
            <a:avLst/>
          </a:prstGeom>
          <a:noFill/>
        </p:spPr>
        <p:txBody>
          <a:bodyPr wrap="square" rtlCol="0">
            <a:spAutoFit/>
          </a:bodyPr>
          <a:lstStyle/>
          <a:p>
            <a:pPr algn="ctr"/>
            <a:r>
              <a:rPr lang="en-US" sz="1400" dirty="0"/>
              <a:t>Senior Pastor</a:t>
            </a:r>
          </a:p>
          <a:p>
            <a:pPr algn="ctr"/>
            <a:r>
              <a:rPr lang="en-US" sz="1400" dirty="0"/>
              <a:t>Ebenezer Baptist Church</a:t>
            </a:r>
          </a:p>
        </p:txBody>
      </p:sp>
      <p:sp>
        <p:nvSpPr>
          <p:cNvPr id="4" name="TextBox 3">
            <a:extLst>
              <a:ext uri="{FF2B5EF4-FFF2-40B4-BE49-F238E27FC236}">
                <a16:creationId xmlns:a16="http://schemas.microsoft.com/office/drawing/2014/main" id="{81B0D4A2-9981-4843-8929-E8CD5698601B}"/>
              </a:ext>
            </a:extLst>
          </p:cNvPr>
          <p:cNvSpPr txBox="1"/>
          <p:nvPr/>
        </p:nvSpPr>
        <p:spPr>
          <a:xfrm rot="16200000">
            <a:off x="987531" y="4579270"/>
            <a:ext cx="970266" cy="369332"/>
          </a:xfrm>
          <a:prstGeom prst="rect">
            <a:avLst/>
          </a:prstGeom>
          <a:noFill/>
        </p:spPr>
        <p:txBody>
          <a:bodyPr wrap="none" rtlCol="0">
            <a:spAutoFit/>
          </a:bodyPr>
          <a:lstStyle/>
          <a:p>
            <a:r>
              <a:rPr lang="en-US" dirty="0"/>
              <a:t>Scientist</a:t>
            </a:r>
          </a:p>
        </p:txBody>
      </p:sp>
      <p:sp>
        <p:nvSpPr>
          <p:cNvPr id="31" name="TextBox 30">
            <a:extLst>
              <a:ext uri="{FF2B5EF4-FFF2-40B4-BE49-F238E27FC236}">
                <a16:creationId xmlns:a16="http://schemas.microsoft.com/office/drawing/2014/main" id="{560B1371-0063-8144-960C-8CBE1E709226}"/>
              </a:ext>
            </a:extLst>
          </p:cNvPr>
          <p:cNvSpPr txBox="1"/>
          <p:nvPr/>
        </p:nvSpPr>
        <p:spPr>
          <a:xfrm rot="16200000">
            <a:off x="614514" y="1755388"/>
            <a:ext cx="1716304" cy="369332"/>
          </a:xfrm>
          <a:prstGeom prst="rect">
            <a:avLst/>
          </a:prstGeom>
          <a:noFill/>
        </p:spPr>
        <p:txBody>
          <a:bodyPr wrap="none" rtlCol="0">
            <a:spAutoFit/>
          </a:bodyPr>
          <a:lstStyle/>
          <a:p>
            <a:r>
              <a:rPr lang="en-US" dirty="0"/>
              <a:t>Religious Leader</a:t>
            </a:r>
          </a:p>
        </p:txBody>
      </p:sp>
      <p:pic>
        <p:nvPicPr>
          <p:cNvPr id="8" name="Picture 2">
            <a:extLst>
              <a:ext uri="{FF2B5EF4-FFF2-40B4-BE49-F238E27FC236}">
                <a16:creationId xmlns:a16="http://schemas.microsoft.com/office/drawing/2014/main" id="{F6F9F65A-B750-7743-BDF5-F44451BF560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8232" r="19871" b="34990"/>
          <a:stretch/>
        </p:blipFill>
        <p:spPr bwMode="auto">
          <a:xfrm>
            <a:off x="6397709" y="806823"/>
            <a:ext cx="1740401" cy="218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955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neral Audience with Pope Francis | © Mazur/catholicnews.or… | Flickr">
            <a:extLst>
              <a:ext uri="{FF2B5EF4-FFF2-40B4-BE49-F238E27FC236}">
                <a16:creationId xmlns:a16="http://schemas.microsoft.com/office/drawing/2014/main" id="{D8F1D920-B6AE-C644-B1BF-EEAFCF4BE8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26" r="25807"/>
          <a:stretch/>
        </p:blipFill>
        <p:spPr bwMode="auto">
          <a:xfrm>
            <a:off x="1880256" y="806824"/>
            <a:ext cx="1837252" cy="21801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95F588-2BCB-2849-91F6-5E8EAD9C8898}"/>
              </a:ext>
            </a:extLst>
          </p:cNvPr>
          <p:cNvSpPr txBox="1"/>
          <p:nvPr/>
        </p:nvSpPr>
        <p:spPr>
          <a:xfrm>
            <a:off x="2300115" y="2986964"/>
            <a:ext cx="1102353" cy="307777"/>
          </a:xfrm>
          <a:prstGeom prst="rect">
            <a:avLst/>
          </a:prstGeom>
          <a:noFill/>
        </p:spPr>
        <p:txBody>
          <a:bodyPr wrap="none" rtlCol="0">
            <a:spAutoFit/>
          </a:bodyPr>
          <a:lstStyle/>
          <a:p>
            <a:r>
              <a:rPr lang="en-US" sz="1400" dirty="0"/>
              <a:t>Pope Francis</a:t>
            </a:r>
          </a:p>
        </p:txBody>
      </p:sp>
      <p:sp>
        <p:nvSpPr>
          <p:cNvPr id="5" name="TextBox 4">
            <a:extLst>
              <a:ext uri="{FF2B5EF4-FFF2-40B4-BE49-F238E27FC236}">
                <a16:creationId xmlns:a16="http://schemas.microsoft.com/office/drawing/2014/main" id="{59DAB680-9D7B-4E4C-B489-754D4A46E297}"/>
              </a:ext>
            </a:extLst>
          </p:cNvPr>
          <p:cNvSpPr txBox="1"/>
          <p:nvPr/>
        </p:nvSpPr>
        <p:spPr>
          <a:xfrm>
            <a:off x="1880256" y="3171254"/>
            <a:ext cx="1942070" cy="307777"/>
          </a:xfrm>
          <a:prstGeom prst="rect">
            <a:avLst/>
          </a:prstGeom>
          <a:noFill/>
        </p:spPr>
        <p:txBody>
          <a:bodyPr wrap="none" rtlCol="0">
            <a:spAutoFit/>
          </a:bodyPr>
          <a:lstStyle/>
          <a:p>
            <a:r>
              <a:rPr lang="en-US" sz="1400" dirty="0"/>
              <a:t>Head of Catholic Church</a:t>
            </a:r>
          </a:p>
        </p:txBody>
      </p:sp>
      <p:sp>
        <p:nvSpPr>
          <p:cNvPr id="13" name="TextBox 12">
            <a:extLst>
              <a:ext uri="{FF2B5EF4-FFF2-40B4-BE49-F238E27FC236}">
                <a16:creationId xmlns:a16="http://schemas.microsoft.com/office/drawing/2014/main" id="{2BDFBD6A-47E0-8B43-9FA1-737D60D931BB}"/>
              </a:ext>
            </a:extLst>
          </p:cNvPr>
          <p:cNvSpPr txBox="1"/>
          <p:nvPr/>
        </p:nvSpPr>
        <p:spPr>
          <a:xfrm>
            <a:off x="2005505" y="215845"/>
            <a:ext cx="1586753" cy="369332"/>
          </a:xfrm>
          <a:prstGeom prst="rect">
            <a:avLst/>
          </a:prstGeom>
          <a:noFill/>
        </p:spPr>
        <p:txBody>
          <a:bodyPr wrap="square" rtlCol="0">
            <a:spAutoFit/>
          </a:bodyPr>
          <a:lstStyle/>
          <a:p>
            <a:pPr algn="ctr"/>
            <a:r>
              <a:rPr lang="en-US" dirty="0"/>
              <a:t>Catholic</a:t>
            </a:r>
          </a:p>
        </p:txBody>
      </p:sp>
      <p:sp>
        <p:nvSpPr>
          <p:cNvPr id="21" name="TextBox 20">
            <a:extLst>
              <a:ext uri="{FF2B5EF4-FFF2-40B4-BE49-F238E27FC236}">
                <a16:creationId xmlns:a16="http://schemas.microsoft.com/office/drawing/2014/main" id="{AC45A714-17D3-9849-B1A9-D3AE880058DB}"/>
              </a:ext>
            </a:extLst>
          </p:cNvPr>
          <p:cNvSpPr txBox="1"/>
          <p:nvPr/>
        </p:nvSpPr>
        <p:spPr>
          <a:xfrm>
            <a:off x="2300115" y="6020004"/>
            <a:ext cx="1296958" cy="307777"/>
          </a:xfrm>
          <a:prstGeom prst="rect">
            <a:avLst/>
          </a:prstGeom>
          <a:noFill/>
        </p:spPr>
        <p:txBody>
          <a:bodyPr wrap="none" rtlCol="0">
            <a:spAutoFit/>
          </a:bodyPr>
          <a:lstStyle/>
          <a:p>
            <a:r>
              <a:rPr lang="en-US" sz="1400" dirty="0"/>
              <a:t>Francisco Ayala</a:t>
            </a:r>
          </a:p>
        </p:txBody>
      </p:sp>
      <p:sp>
        <p:nvSpPr>
          <p:cNvPr id="22" name="TextBox 21">
            <a:extLst>
              <a:ext uri="{FF2B5EF4-FFF2-40B4-BE49-F238E27FC236}">
                <a16:creationId xmlns:a16="http://schemas.microsoft.com/office/drawing/2014/main" id="{07AA0B96-7D4B-2E4A-A91E-8DC3875F6818}"/>
              </a:ext>
            </a:extLst>
          </p:cNvPr>
          <p:cNvSpPr txBox="1"/>
          <p:nvPr/>
        </p:nvSpPr>
        <p:spPr>
          <a:xfrm>
            <a:off x="2130581" y="6204294"/>
            <a:ext cx="1636025" cy="523220"/>
          </a:xfrm>
          <a:prstGeom prst="rect">
            <a:avLst/>
          </a:prstGeom>
          <a:noFill/>
        </p:spPr>
        <p:txBody>
          <a:bodyPr wrap="none" rtlCol="0">
            <a:spAutoFit/>
          </a:bodyPr>
          <a:lstStyle/>
          <a:p>
            <a:pPr algn="ctr"/>
            <a:r>
              <a:rPr lang="en-US" sz="1400" dirty="0"/>
              <a:t>Professor of Biology</a:t>
            </a:r>
          </a:p>
          <a:p>
            <a:pPr algn="ctr"/>
            <a:r>
              <a:rPr lang="en-US" sz="1400" dirty="0"/>
              <a:t>UC- Irvine</a:t>
            </a:r>
          </a:p>
        </p:txBody>
      </p:sp>
      <p:sp>
        <p:nvSpPr>
          <p:cNvPr id="4" name="TextBox 3">
            <a:extLst>
              <a:ext uri="{FF2B5EF4-FFF2-40B4-BE49-F238E27FC236}">
                <a16:creationId xmlns:a16="http://schemas.microsoft.com/office/drawing/2014/main" id="{81B0D4A2-9981-4843-8929-E8CD5698601B}"/>
              </a:ext>
            </a:extLst>
          </p:cNvPr>
          <p:cNvSpPr txBox="1"/>
          <p:nvPr/>
        </p:nvSpPr>
        <p:spPr>
          <a:xfrm rot="16200000">
            <a:off x="987531" y="4579270"/>
            <a:ext cx="970266" cy="369332"/>
          </a:xfrm>
          <a:prstGeom prst="rect">
            <a:avLst/>
          </a:prstGeom>
          <a:noFill/>
        </p:spPr>
        <p:txBody>
          <a:bodyPr wrap="none" rtlCol="0">
            <a:spAutoFit/>
          </a:bodyPr>
          <a:lstStyle/>
          <a:p>
            <a:r>
              <a:rPr lang="en-US" dirty="0"/>
              <a:t>Scientist</a:t>
            </a:r>
          </a:p>
        </p:txBody>
      </p:sp>
      <p:sp>
        <p:nvSpPr>
          <p:cNvPr id="31" name="TextBox 30">
            <a:extLst>
              <a:ext uri="{FF2B5EF4-FFF2-40B4-BE49-F238E27FC236}">
                <a16:creationId xmlns:a16="http://schemas.microsoft.com/office/drawing/2014/main" id="{560B1371-0063-8144-960C-8CBE1E709226}"/>
              </a:ext>
            </a:extLst>
          </p:cNvPr>
          <p:cNvSpPr txBox="1"/>
          <p:nvPr/>
        </p:nvSpPr>
        <p:spPr>
          <a:xfrm rot="16200000">
            <a:off x="614514" y="1755388"/>
            <a:ext cx="1716304" cy="369332"/>
          </a:xfrm>
          <a:prstGeom prst="rect">
            <a:avLst/>
          </a:prstGeom>
          <a:noFill/>
        </p:spPr>
        <p:txBody>
          <a:bodyPr wrap="none" rtlCol="0">
            <a:spAutoFit/>
          </a:bodyPr>
          <a:lstStyle/>
          <a:p>
            <a:r>
              <a:rPr lang="en-US" dirty="0"/>
              <a:t>Religious Leader</a:t>
            </a:r>
          </a:p>
        </p:txBody>
      </p:sp>
      <p:sp>
        <p:nvSpPr>
          <p:cNvPr id="33" name="TextBox 32">
            <a:extLst>
              <a:ext uri="{FF2B5EF4-FFF2-40B4-BE49-F238E27FC236}">
                <a16:creationId xmlns:a16="http://schemas.microsoft.com/office/drawing/2014/main" id="{816BBA66-3800-DE49-ABA6-7A52BAE4FB93}"/>
              </a:ext>
            </a:extLst>
          </p:cNvPr>
          <p:cNvSpPr txBox="1"/>
          <p:nvPr/>
        </p:nvSpPr>
        <p:spPr>
          <a:xfrm>
            <a:off x="4213504" y="1435229"/>
            <a:ext cx="6098240" cy="923330"/>
          </a:xfrm>
          <a:prstGeom prst="rect">
            <a:avLst/>
          </a:prstGeom>
          <a:noFill/>
        </p:spPr>
        <p:txBody>
          <a:bodyPr wrap="square">
            <a:spAutoFit/>
          </a:bodyPr>
          <a:lstStyle/>
          <a:p>
            <a:r>
              <a:rPr lang="en-US" dirty="0"/>
              <a:t>“Evolution in nature is not inconsistent with the notion of creation, because evolution requires the creation of beings that evolve.”</a:t>
            </a:r>
          </a:p>
        </p:txBody>
      </p:sp>
      <p:pic>
        <p:nvPicPr>
          <p:cNvPr id="34" name="Picture 12" descr="CCST Senior Fellow Francisco Ayala Awarded Templeton Prize ...">
            <a:extLst>
              <a:ext uri="{FF2B5EF4-FFF2-40B4-BE49-F238E27FC236}">
                <a16:creationId xmlns:a16="http://schemas.microsoft.com/office/drawing/2014/main" id="{783CB78F-6381-3542-AB7B-4D30BEDCF9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7" r="8100"/>
          <a:stretch/>
        </p:blipFill>
        <p:spPr bwMode="auto">
          <a:xfrm>
            <a:off x="1880256" y="3775155"/>
            <a:ext cx="1837252" cy="2170887"/>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9929AE9A-6CF3-0B45-AD0C-E70E6E109E42}"/>
              </a:ext>
            </a:extLst>
          </p:cNvPr>
          <p:cNvSpPr txBox="1"/>
          <p:nvPr/>
        </p:nvSpPr>
        <p:spPr>
          <a:xfrm>
            <a:off x="4213504" y="4499442"/>
            <a:ext cx="6098240" cy="646331"/>
          </a:xfrm>
          <a:prstGeom prst="rect">
            <a:avLst/>
          </a:prstGeom>
          <a:noFill/>
        </p:spPr>
        <p:txBody>
          <a:bodyPr wrap="square">
            <a:spAutoFit/>
          </a:bodyPr>
          <a:lstStyle/>
          <a:p>
            <a:r>
              <a:rPr lang="en-US" dirty="0"/>
              <a:t>"My conviction is that the theory of evolution is theology's disguised friend, not its enemy." </a:t>
            </a:r>
          </a:p>
        </p:txBody>
      </p:sp>
    </p:spTree>
    <p:extLst>
      <p:ext uri="{BB962C8B-B14F-4D97-AF65-F5344CB8AC3E}">
        <p14:creationId xmlns:p14="http://schemas.microsoft.com/office/powerpoint/2010/main" val="2409539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Khalid Anis">
            <a:extLst>
              <a:ext uri="{FF2B5EF4-FFF2-40B4-BE49-F238E27FC236}">
                <a16:creationId xmlns:a16="http://schemas.microsoft.com/office/drawing/2014/main" id="{F9D14D93-48EE-7340-96E0-B708A091B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1" r="5409"/>
          <a:stretch/>
        </p:blipFill>
        <p:spPr bwMode="auto">
          <a:xfrm>
            <a:off x="1815844" y="808566"/>
            <a:ext cx="1903255" cy="21783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38D9CC-DDC4-4B46-A672-1D7419E686BE}"/>
              </a:ext>
            </a:extLst>
          </p:cNvPr>
          <p:cNvSpPr txBox="1"/>
          <p:nvPr/>
        </p:nvSpPr>
        <p:spPr>
          <a:xfrm>
            <a:off x="2249216" y="2986964"/>
            <a:ext cx="987771" cy="307777"/>
          </a:xfrm>
          <a:prstGeom prst="rect">
            <a:avLst/>
          </a:prstGeom>
          <a:noFill/>
        </p:spPr>
        <p:txBody>
          <a:bodyPr wrap="none" rtlCol="0">
            <a:spAutoFit/>
          </a:bodyPr>
          <a:lstStyle/>
          <a:p>
            <a:r>
              <a:rPr lang="en-US" sz="1400" dirty="0"/>
              <a:t>Khalid Anis</a:t>
            </a:r>
          </a:p>
        </p:txBody>
      </p:sp>
      <p:sp>
        <p:nvSpPr>
          <p:cNvPr id="7" name="TextBox 6">
            <a:extLst>
              <a:ext uri="{FF2B5EF4-FFF2-40B4-BE49-F238E27FC236}">
                <a16:creationId xmlns:a16="http://schemas.microsoft.com/office/drawing/2014/main" id="{7C49E95A-EC78-CA43-9B7D-72DB0C4EFE2F}"/>
              </a:ext>
            </a:extLst>
          </p:cNvPr>
          <p:cNvSpPr txBox="1"/>
          <p:nvPr/>
        </p:nvSpPr>
        <p:spPr>
          <a:xfrm>
            <a:off x="1794619" y="3171253"/>
            <a:ext cx="1965666" cy="523220"/>
          </a:xfrm>
          <a:prstGeom prst="rect">
            <a:avLst/>
          </a:prstGeom>
          <a:noFill/>
        </p:spPr>
        <p:txBody>
          <a:bodyPr wrap="none" rtlCol="0">
            <a:spAutoFit/>
          </a:bodyPr>
          <a:lstStyle/>
          <a:p>
            <a:pPr algn="ctr"/>
            <a:r>
              <a:rPr lang="en-US" sz="1400" dirty="0"/>
              <a:t>Executive Director: </a:t>
            </a:r>
          </a:p>
          <a:p>
            <a:pPr algn="ctr"/>
            <a:r>
              <a:rPr lang="en-US" sz="1400" dirty="0"/>
              <a:t>Islamic Society of Britain</a:t>
            </a:r>
          </a:p>
        </p:txBody>
      </p:sp>
      <p:sp>
        <p:nvSpPr>
          <p:cNvPr id="12" name="TextBox 11">
            <a:extLst>
              <a:ext uri="{FF2B5EF4-FFF2-40B4-BE49-F238E27FC236}">
                <a16:creationId xmlns:a16="http://schemas.microsoft.com/office/drawing/2014/main" id="{288022AA-7370-6F46-BB86-1F3A59793F62}"/>
              </a:ext>
            </a:extLst>
          </p:cNvPr>
          <p:cNvSpPr txBox="1"/>
          <p:nvPr/>
        </p:nvSpPr>
        <p:spPr>
          <a:xfrm>
            <a:off x="1984075" y="220723"/>
            <a:ext cx="1586753" cy="369332"/>
          </a:xfrm>
          <a:prstGeom prst="rect">
            <a:avLst/>
          </a:prstGeom>
          <a:noFill/>
        </p:spPr>
        <p:txBody>
          <a:bodyPr wrap="square" rtlCol="0">
            <a:spAutoFit/>
          </a:bodyPr>
          <a:lstStyle/>
          <a:p>
            <a:pPr algn="ctr"/>
            <a:r>
              <a:rPr lang="en-US" dirty="0"/>
              <a:t>Muslim</a:t>
            </a:r>
          </a:p>
        </p:txBody>
      </p:sp>
      <p:pic>
        <p:nvPicPr>
          <p:cNvPr id="1034" name="Picture 10" descr="Evolution is the disguised friend of Islam | Nature Human Behaviour">
            <a:extLst>
              <a:ext uri="{FF2B5EF4-FFF2-40B4-BE49-F238E27FC236}">
                <a16:creationId xmlns:a16="http://schemas.microsoft.com/office/drawing/2014/main" id="{B490E5C1-D154-B942-BFFD-4D5EEB8078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81" r="7029"/>
          <a:stretch/>
        </p:blipFill>
        <p:spPr bwMode="auto">
          <a:xfrm>
            <a:off x="1815844" y="3775155"/>
            <a:ext cx="1923216" cy="21708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61CCF6A-8162-7045-A033-09304C4FE02F}"/>
              </a:ext>
            </a:extLst>
          </p:cNvPr>
          <p:cNvSpPr txBox="1"/>
          <p:nvPr/>
        </p:nvSpPr>
        <p:spPr>
          <a:xfrm>
            <a:off x="4277916" y="4278803"/>
            <a:ext cx="6303312" cy="923330"/>
          </a:xfrm>
          <a:prstGeom prst="rect">
            <a:avLst/>
          </a:prstGeom>
          <a:noFill/>
        </p:spPr>
        <p:txBody>
          <a:bodyPr wrap="square" rtlCol="0">
            <a:spAutoFit/>
          </a:bodyPr>
          <a:lstStyle/>
          <a:p>
            <a:r>
              <a:rPr lang="en-US" dirty="0"/>
              <a:t>“Evolution is the disguised friend of Islam. Religion is the source of theological, moral and spiritual values, whereas science is the source of innovation, discovery and improved quality of life.”</a:t>
            </a:r>
          </a:p>
        </p:txBody>
      </p:sp>
      <p:sp>
        <p:nvSpPr>
          <p:cNvPr id="19" name="TextBox 18">
            <a:extLst>
              <a:ext uri="{FF2B5EF4-FFF2-40B4-BE49-F238E27FC236}">
                <a16:creationId xmlns:a16="http://schemas.microsoft.com/office/drawing/2014/main" id="{BF189889-7CE0-BE44-91BF-69A207EB458E}"/>
              </a:ext>
            </a:extLst>
          </p:cNvPr>
          <p:cNvSpPr txBox="1"/>
          <p:nvPr/>
        </p:nvSpPr>
        <p:spPr>
          <a:xfrm>
            <a:off x="1601747" y="6204294"/>
            <a:ext cx="2279791" cy="523220"/>
          </a:xfrm>
          <a:prstGeom prst="rect">
            <a:avLst/>
          </a:prstGeom>
          <a:noFill/>
        </p:spPr>
        <p:txBody>
          <a:bodyPr wrap="none" rtlCol="0">
            <a:spAutoFit/>
          </a:bodyPr>
          <a:lstStyle/>
          <a:p>
            <a:pPr algn="ctr"/>
            <a:r>
              <a:rPr lang="en-US" sz="1400" dirty="0"/>
              <a:t>Professor of Physiology</a:t>
            </a:r>
          </a:p>
          <a:p>
            <a:pPr algn="ctr"/>
            <a:r>
              <a:rPr lang="en-US" sz="1400" dirty="0"/>
              <a:t>King Saud bin </a:t>
            </a:r>
            <a:r>
              <a:rPr lang="en-US" sz="1400" dirty="0" err="1"/>
              <a:t>Abdulaziz</a:t>
            </a:r>
            <a:r>
              <a:rPr lang="en-US" sz="1400" dirty="0"/>
              <a:t> Univ</a:t>
            </a:r>
          </a:p>
        </p:txBody>
      </p:sp>
      <p:sp>
        <p:nvSpPr>
          <p:cNvPr id="4" name="TextBox 3">
            <a:extLst>
              <a:ext uri="{FF2B5EF4-FFF2-40B4-BE49-F238E27FC236}">
                <a16:creationId xmlns:a16="http://schemas.microsoft.com/office/drawing/2014/main" id="{81B0D4A2-9981-4843-8929-E8CD5698601B}"/>
              </a:ext>
            </a:extLst>
          </p:cNvPr>
          <p:cNvSpPr txBox="1"/>
          <p:nvPr/>
        </p:nvSpPr>
        <p:spPr>
          <a:xfrm rot="16200000">
            <a:off x="987531" y="4579270"/>
            <a:ext cx="970266" cy="369332"/>
          </a:xfrm>
          <a:prstGeom prst="rect">
            <a:avLst/>
          </a:prstGeom>
          <a:noFill/>
        </p:spPr>
        <p:txBody>
          <a:bodyPr wrap="none" rtlCol="0">
            <a:spAutoFit/>
          </a:bodyPr>
          <a:lstStyle/>
          <a:p>
            <a:r>
              <a:rPr lang="en-US" dirty="0"/>
              <a:t>Scientist</a:t>
            </a:r>
          </a:p>
        </p:txBody>
      </p:sp>
      <p:sp>
        <p:nvSpPr>
          <p:cNvPr id="31" name="TextBox 30">
            <a:extLst>
              <a:ext uri="{FF2B5EF4-FFF2-40B4-BE49-F238E27FC236}">
                <a16:creationId xmlns:a16="http://schemas.microsoft.com/office/drawing/2014/main" id="{560B1371-0063-8144-960C-8CBE1E709226}"/>
              </a:ext>
            </a:extLst>
          </p:cNvPr>
          <p:cNvSpPr txBox="1"/>
          <p:nvPr/>
        </p:nvSpPr>
        <p:spPr>
          <a:xfrm rot="16200000">
            <a:off x="614514" y="1755388"/>
            <a:ext cx="1716304" cy="369332"/>
          </a:xfrm>
          <a:prstGeom prst="rect">
            <a:avLst/>
          </a:prstGeom>
          <a:noFill/>
        </p:spPr>
        <p:txBody>
          <a:bodyPr wrap="none" rtlCol="0">
            <a:spAutoFit/>
          </a:bodyPr>
          <a:lstStyle/>
          <a:p>
            <a:r>
              <a:rPr lang="en-US" dirty="0"/>
              <a:t>Religious Leader</a:t>
            </a:r>
          </a:p>
        </p:txBody>
      </p:sp>
      <p:sp>
        <p:nvSpPr>
          <p:cNvPr id="33" name="TextBox 32">
            <a:extLst>
              <a:ext uri="{FF2B5EF4-FFF2-40B4-BE49-F238E27FC236}">
                <a16:creationId xmlns:a16="http://schemas.microsoft.com/office/drawing/2014/main" id="{BB428BC9-ED49-1B43-964F-0E2913678698}"/>
              </a:ext>
            </a:extLst>
          </p:cNvPr>
          <p:cNvSpPr txBox="1"/>
          <p:nvPr/>
        </p:nvSpPr>
        <p:spPr>
          <a:xfrm>
            <a:off x="4277916" y="1339889"/>
            <a:ext cx="6098240" cy="1200329"/>
          </a:xfrm>
          <a:prstGeom prst="rect">
            <a:avLst/>
          </a:prstGeom>
          <a:noFill/>
        </p:spPr>
        <p:txBody>
          <a:bodyPr wrap="square">
            <a:spAutoFit/>
          </a:bodyPr>
          <a:lstStyle/>
          <a:p>
            <a:r>
              <a:rPr lang="en-US" dirty="0"/>
              <a:t>“The theory of evolution was a ground-breaking scientific development which led to many religious groups and denominations reforming the way they discussed and thought about the origin of mankind.”</a:t>
            </a:r>
          </a:p>
        </p:txBody>
      </p:sp>
    </p:spTree>
    <p:extLst>
      <p:ext uri="{BB962C8B-B14F-4D97-AF65-F5344CB8AC3E}">
        <p14:creationId xmlns:p14="http://schemas.microsoft.com/office/powerpoint/2010/main" val="3126848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B863D5-5536-F240-9E0C-386D075DC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669" y="3754548"/>
            <a:ext cx="1863368" cy="21801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1A8D79-66FF-E246-920D-45B9012C1505}"/>
              </a:ext>
            </a:extLst>
          </p:cNvPr>
          <p:cNvSpPr txBox="1"/>
          <p:nvPr/>
        </p:nvSpPr>
        <p:spPr>
          <a:xfrm>
            <a:off x="2331895" y="5997126"/>
            <a:ext cx="1214948" cy="307777"/>
          </a:xfrm>
          <a:prstGeom prst="rect">
            <a:avLst/>
          </a:prstGeom>
          <a:noFill/>
        </p:spPr>
        <p:txBody>
          <a:bodyPr wrap="none" rtlCol="0">
            <a:spAutoFit/>
          </a:bodyPr>
          <a:lstStyle/>
          <a:p>
            <a:r>
              <a:rPr lang="en-US" sz="1400" dirty="0"/>
              <a:t>Francis Collins</a:t>
            </a:r>
          </a:p>
        </p:txBody>
      </p:sp>
      <p:sp>
        <p:nvSpPr>
          <p:cNvPr id="10" name="TextBox 9">
            <a:extLst>
              <a:ext uri="{FF2B5EF4-FFF2-40B4-BE49-F238E27FC236}">
                <a16:creationId xmlns:a16="http://schemas.microsoft.com/office/drawing/2014/main" id="{F5F12F7A-517E-CE49-A751-56457E7210C0}"/>
              </a:ext>
            </a:extLst>
          </p:cNvPr>
          <p:cNvSpPr txBox="1"/>
          <p:nvPr/>
        </p:nvSpPr>
        <p:spPr>
          <a:xfrm>
            <a:off x="1729111" y="6204294"/>
            <a:ext cx="2363731" cy="523220"/>
          </a:xfrm>
          <a:prstGeom prst="rect">
            <a:avLst/>
          </a:prstGeom>
          <a:noFill/>
        </p:spPr>
        <p:txBody>
          <a:bodyPr wrap="square" rtlCol="0">
            <a:spAutoFit/>
          </a:bodyPr>
          <a:lstStyle/>
          <a:p>
            <a:pPr algn="ctr"/>
            <a:r>
              <a:rPr lang="en-US" sz="1400" dirty="0"/>
              <a:t>Director: National Human Genome Research Institute</a:t>
            </a:r>
          </a:p>
        </p:txBody>
      </p:sp>
      <p:sp>
        <p:nvSpPr>
          <p:cNvPr id="3" name="TextBox 2">
            <a:extLst>
              <a:ext uri="{FF2B5EF4-FFF2-40B4-BE49-F238E27FC236}">
                <a16:creationId xmlns:a16="http://schemas.microsoft.com/office/drawing/2014/main" id="{A1BB9C06-BC78-454B-99F0-401176701A98}"/>
              </a:ext>
            </a:extLst>
          </p:cNvPr>
          <p:cNvSpPr txBox="1"/>
          <p:nvPr/>
        </p:nvSpPr>
        <p:spPr>
          <a:xfrm>
            <a:off x="1838480" y="83210"/>
            <a:ext cx="1946557" cy="646331"/>
          </a:xfrm>
          <a:prstGeom prst="rect">
            <a:avLst/>
          </a:prstGeom>
          <a:noFill/>
        </p:spPr>
        <p:txBody>
          <a:bodyPr wrap="square" rtlCol="0">
            <a:spAutoFit/>
          </a:bodyPr>
          <a:lstStyle/>
          <a:p>
            <a:pPr algn="ctr"/>
            <a:r>
              <a:rPr lang="en-US" dirty="0"/>
              <a:t>White Evangelical Protestant</a:t>
            </a:r>
          </a:p>
        </p:txBody>
      </p:sp>
      <p:sp>
        <p:nvSpPr>
          <p:cNvPr id="14" name="TextBox 13">
            <a:extLst>
              <a:ext uri="{FF2B5EF4-FFF2-40B4-BE49-F238E27FC236}">
                <a16:creationId xmlns:a16="http://schemas.microsoft.com/office/drawing/2014/main" id="{D033356B-9555-CF4C-BC59-65712B1610C7}"/>
              </a:ext>
            </a:extLst>
          </p:cNvPr>
          <p:cNvSpPr txBox="1"/>
          <p:nvPr/>
        </p:nvSpPr>
        <p:spPr>
          <a:xfrm>
            <a:off x="2336677" y="2986963"/>
            <a:ext cx="979564" cy="307777"/>
          </a:xfrm>
          <a:prstGeom prst="rect">
            <a:avLst/>
          </a:prstGeom>
          <a:noFill/>
        </p:spPr>
        <p:txBody>
          <a:bodyPr wrap="none" rtlCol="0">
            <a:spAutoFit/>
          </a:bodyPr>
          <a:lstStyle/>
          <a:p>
            <a:r>
              <a:rPr lang="en-US" sz="1400" dirty="0"/>
              <a:t>J.D. </a:t>
            </a:r>
            <a:r>
              <a:rPr lang="en-US" sz="1400" dirty="0" err="1"/>
              <a:t>Greear</a:t>
            </a:r>
            <a:endParaRPr lang="en-US" sz="1400" dirty="0"/>
          </a:p>
        </p:txBody>
      </p:sp>
      <p:sp>
        <p:nvSpPr>
          <p:cNvPr id="15" name="TextBox 14">
            <a:extLst>
              <a:ext uri="{FF2B5EF4-FFF2-40B4-BE49-F238E27FC236}">
                <a16:creationId xmlns:a16="http://schemas.microsoft.com/office/drawing/2014/main" id="{DD0F8EBE-849D-4945-A8D7-68E669D951B5}"/>
              </a:ext>
            </a:extLst>
          </p:cNvPr>
          <p:cNvSpPr txBox="1"/>
          <p:nvPr/>
        </p:nvSpPr>
        <p:spPr>
          <a:xfrm>
            <a:off x="1657330" y="3171967"/>
            <a:ext cx="2363731" cy="523220"/>
          </a:xfrm>
          <a:prstGeom prst="rect">
            <a:avLst/>
          </a:prstGeom>
          <a:noFill/>
        </p:spPr>
        <p:txBody>
          <a:bodyPr wrap="square" rtlCol="0">
            <a:spAutoFit/>
          </a:bodyPr>
          <a:lstStyle/>
          <a:p>
            <a:pPr algn="ctr"/>
            <a:r>
              <a:rPr lang="en-US" sz="1400" dirty="0"/>
              <a:t>President: </a:t>
            </a:r>
          </a:p>
          <a:p>
            <a:pPr algn="ctr"/>
            <a:r>
              <a:rPr lang="en-US" sz="1400" dirty="0"/>
              <a:t>Southern Baptist Convention</a:t>
            </a:r>
          </a:p>
        </p:txBody>
      </p:sp>
      <p:sp>
        <p:nvSpPr>
          <p:cNvPr id="4" name="TextBox 3">
            <a:extLst>
              <a:ext uri="{FF2B5EF4-FFF2-40B4-BE49-F238E27FC236}">
                <a16:creationId xmlns:a16="http://schemas.microsoft.com/office/drawing/2014/main" id="{81B0D4A2-9981-4843-8929-E8CD5698601B}"/>
              </a:ext>
            </a:extLst>
          </p:cNvPr>
          <p:cNvSpPr txBox="1"/>
          <p:nvPr/>
        </p:nvSpPr>
        <p:spPr>
          <a:xfrm rot="16200000">
            <a:off x="987531" y="4579270"/>
            <a:ext cx="970266" cy="369332"/>
          </a:xfrm>
          <a:prstGeom prst="rect">
            <a:avLst/>
          </a:prstGeom>
          <a:noFill/>
        </p:spPr>
        <p:txBody>
          <a:bodyPr wrap="none" rtlCol="0">
            <a:spAutoFit/>
          </a:bodyPr>
          <a:lstStyle/>
          <a:p>
            <a:r>
              <a:rPr lang="en-US" dirty="0"/>
              <a:t>Scientist</a:t>
            </a:r>
          </a:p>
        </p:txBody>
      </p:sp>
      <p:sp>
        <p:nvSpPr>
          <p:cNvPr id="31" name="TextBox 30">
            <a:extLst>
              <a:ext uri="{FF2B5EF4-FFF2-40B4-BE49-F238E27FC236}">
                <a16:creationId xmlns:a16="http://schemas.microsoft.com/office/drawing/2014/main" id="{560B1371-0063-8144-960C-8CBE1E709226}"/>
              </a:ext>
            </a:extLst>
          </p:cNvPr>
          <p:cNvSpPr txBox="1"/>
          <p:nvPr/>
        </p:nvSpPr>
        <p:spPr>
          <a:xfrm rot="16200000">
            <a:off x="614514" y="1755388"/>
            <a:ext cx="1716304" cy="369332"/>
          </a:xfrm>
          <a:prstGeom prst="rect">
            <a:avLst/>
          </a:prstGeom>
          <a:noFill/>
        </p:spPr>
        <p:txBody>
          <a:bodyPr wrap="none" rtlCol="0">
            <a:spAutoFit/>
          </a:bodyPr>
          <a:lstStyle/>
          <a:p>
            <a:r>
              <a:rPr lang="en-US" dirty="0"/>
              <a:t>Religious Leader</a:t>
            </a:r>
          </a:p>
        </p:txBody>
      </p:sp>
      <p:pic>
        <p:nvPicPr>
          <p:cNvPr id="8" name="Picture 2">
            <a:extLst>
              <a:ext uri="{FF2B5EF4-FFF2-40B4-BE49-F238E27FC236}">
                <a16:creationId xmlns:a16="http://schemas.microsoft.com/office/drawing/2014/main" id="{F6F9F65A-B750-7743-BDF5-F44451BF56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32" r="19871" b="34990"/>
          <a:stretch/>
        </p:blipFill>
        <p:spPr bwMode="auto">
          <a:xfrm>
            <a:off x="1950415" y="806823"/>
            <a:ext cx="1740401" cy="218014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A1ABE576-1349-4547-AD56-DD748CBCDCF3}"/>
              </a:ext>
            </a:extLst>
          </p:cNvPr>
          <p:cNvSpPr txBox="1"/>
          <p:nvPr/>
        </p:nvSpPr>
        <p:spPr>
          <a:xfrm>
            <a:off x="4021061" y="1497806"/>
            <a:ext cx="6098240" cy="923330"/>
          </a:xfrm>
          <a:prstGeom prst="rect">
            <a:avLst/>
          </a:prstGeom>
          <a:noFill/>
        </p:spPr>
        <p:txBody>
          <a:bodyPr wrap="square">
            <a:spAutoFit/>
          </a:bodyPr>
          <a:lstStyle/>
          <a:p>
            <a:r>
              <a:rPr lang="en-US" dirty="0"/>
              <a:t>“Can you be a Christian and believe in evolution and not have it show something significantly wrong with your faith? </a:t>
            </a:r>
            <a:r>
              <a:rPr lang="en-US" i="1" dirty="0"/>
              <a:t>The answer is yes</a:t>
            </a:r>
            <a:r>
              <a:rPr lang="en-US" dirty="0"/>
              <a:t>.”</a:t>
            </a:r>
          </a:p>
        </p:txBody>
      </p:sp>
      <p:sp>
        <p:nvSpPr>
          <p:cNvPr id="34" name="TextBox 33">
            <a:extLst>
              <a:ext uri="{FF2B5EF4-FFF2-40B4-BE49-F238E27FC236}">
                <a16:creationId xmlns:a16="http://schemas.microsoft.com/office/drawing/2014/main" id="{B54BD291-D6BF-0546-89E2-F2291C1C04BD}"/>
              </a:ext>
            </a:extLst>
          </p:cNvPr>
          <p:cNvSpPr txBox="1"/>
          <p:nvPr/>
        </p:nvSpPr>
        <p:spPr>
          <a:xfrm>
            <a:off x="4021061" y="4348582"/>
            <a:ext cx="6098240" cy="1200329"/>
          </a:xfrm>
          <a:prstGeom prst="rect">
            <a:avLst/>
          </a:prstGeom>
          <a:noFill/>
        </p:spPr>
        <p:txBody>
          <a:bodyPr wrap="square">
            <a:spAutoFit/>
          </a:bodyPr>
          <a:lstStyle/>
          <a:p>
            <a:r>
              <a:rPr lang="en-US" dirty="0"/>
              <a:t>“Evolution, as a mechanism, can be and must be true. But that says nothing about the nature of its author. For those who believe in God, there are reasons now to be more in awe, not less.”</a:t>
            </a:r>
          </a:p>
        </p:txBody>
      </p:sp>
    </p:spTree>
    <p:extLst>
      <p:ext uri="{BB962C8B-B14F-4D97-AF65-F5344CB8AC3E}">
        <p14:creationId xmlns:p14="http://schemas.microsoft.com/office/powerpoint/2010/main" val="73448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F3EB0C-AB53-AC44-9ABE-2C3D881CA4B7}"/>
              </a:ext>
            </a:extLst>
          </p:cNvPr>
          <p:cNvSpPr/>
          <p:nvPr/>
        </p:nvSpPr>
        <p:spPr>
          <a:xfrm>
            <a:off x="-243840" y="-137160"/>
            <a:ext cx="12649200" cy="17526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0BF7497-3C3E-3449-B981-D09DE957D4E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Cultural Competence</a:t>
            </a:r>
          </a:p>
        </p:txBody>
      </p:sp>
      <p:sp>
        <p:nvSpPr>
          <p:cNvPr id="5" name="TextBox 4">
            <a:extLst>
              <a:ext uri="{FF2B5EF4-FFF2-40B4-BE49-F238E27FC236}">
                <a16:creationId xmlns:a16="http://schemas.microsoft.com/office/drawing/2014/main" id="{0CA02D9C-C842-3046-B3C6-195044AA50E9}"/>
              </a:ext>
            </a:extLst>
          </p:cNvPr>
          <p:cNvSpPr txBox="1"/>
          <p:nvPr/>
        </p:nvSpPr>
        <p:spPr>
          <a:xfrm>
            <a:off x="464389" y="1709384"/>
            <a:ext cx="11461446" cy="2554545"/>
          </a:xfrm>
          <a:prstGeom prst="rect">
            <a:avLst/>
          </a:prstGeom>
          <a:noFill/>
        </p:spPr>
        <p:txBody>
          <a:bodyPr wrap="square" lIns="91440" tIns="45720" rIns="91440" bIns="45720" rtlCol="0" anchor="t">
            <a:spAutoFit/>
          </a:bodyPr>
          <a:lstStyle/>
          <a:p>
            <a:r>
              <a:rPr lang="en-US" sz="4000" dirty="0">
                <a:cs typeface="Calibri" panose="020F0502020204030204"/>
              </a:rPr>
              <a:t>Take two minutes and define the following term on your worksheet:</a:t>
            </a:r>
            <a:r>
              <a:rPr lang="en-US" sz="4000" dirty="0"/>
              <a:t> Cultural competence</a:t>
            </a:r>
            <a:endParaRPr lang="en-US" dirty="0">
              <a:cs typeface="Calibri"/>
            </a:endParaRPr>
          </a:p>
          <a:p>
            <a:endParaRPr lang="en-US" sz="4000" dirty="0"/>
          </a:p>
          <a:p>
            <a:endParaRPr lang="en-US" sz="4000" dirty="0">
              <a:cs typeface="Calibri" panose="020F0502020204030204"/>
            </a:endParaRPr>
          </a:p>
        </p:txBody>
      </p:sp>
      <p:sp>
        <p:nvSpPr>
          <p:cNvPr id="4" name="TextBox 3">
            <a:extLst>
              <a:ext uri="{FF2B5EF4-FFF2-40B4-BE49-F238E27FC236}">
                <a16:creationId xmlns:a16="http://schemas.microsoft.com/office/drawing/2014/main" id="{C7C7EA0F-4CE2-45FF-95E6-1E97BB26D092}"/>
              </a:ext>
            </a:extLst>
          </p:cNvPr>
          <p:cNvSpPr txBox="1"/>
          <p:nvPr/>
        </p:nvSpPr>
        <p:spPr>
          <a:xfrm>
            <a:off x="497457" y="3689230"/>
            <a:ext cx="11182709"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cs typeface="Segoe UI"/>
              </a:rPr>
              <a:t>The ability of people of one ​</a:t>
            </a:r>
          </a:p>
          <a:p>
            <a:r>
              <a:rPr lang="en-US" sz="4400">
                <a:cs typeface="Segoe UI"/>
              </a:rPr>
              <a:t>culture to understand, communicate, operate, ​</a:t>
            </a:r>
          </a:p>
          <a:p>
            <a:r>
              <a:rPr lang="en-US" sz="4400">
                <a:cs typeface="Segoe UI"/>
              </a:rPr>
              <a:t>and provide effective services to help people of ​</a:t>
            </a:r>
          </a:p>
          <a:p>
            <a:r>
              <a:rPr lang="en-US" sz="4400">
                <a:cs typeface="Segoe UI"/>
              </a:rPr>
              <a:t>another culture.</a:t>
            </a:r>
          </a:p>
        </p:txBody>
      </p:sp>
    </p:spTree>
    <p:extLst>
      <p:ext uri="{BB962C8B-B14F-4D97-AF65-F5344CB8AC3E}">
        <p14:creationId xmlns:p14="http://schemas.microsoft.com/office/powerpoint/2010/main" val="153699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A853A02-BE9A-884A-B8E1-32785DFF481D}"/>
              </a:ext>
            </a:extLst>
          </p:cNvPr>
          <p:cNvSpPr txBox="1"/>
          <p:nvPr/>
        </p:nvSpPr>
        <p:spPr>
          <a:xfrm>
            <a:off x="1853353" y="221709"/>
            <a:ext cx="1946557" cy="369332"/>
          </a:xfrm>
          <a:prstGeom prst="rect">
            <a:avLst/>
          </a:prstGeom>
          <a:noFill/>
        </p:spPr>
        <p:txBody>
          <a:bodyPr wrap="square" rtlCol="0">
            <a:spAutoFit/>
          </a:bodyPr>
          <a:lstStyle/>
          <a:p>
            <a:pPr algn="ctr"/>
            <a:r>
              <a:rPr lang="en-US" dirty="0"/>
              <a:t>Black Protestant</a:t>
            </a:r>
          </a:p>
        </p:txBody>
      </p:sp>
      <p:pic>
        <p:nvPicPr>
          <p:cNvPr id="1038" name="Picture 14" descr="Joseph L. Graves – Evolution Institute">
            <a:extLst>
              <a:ext uri="{FF2B5EF4-FFF2-40B4-BE49-F238E27FC236}">
                <a16:creationId xmlns:a16="http://schemas.microsoft.com/office/drawing/2014/main" id="{6767E5F4-38E4-4843-8291-FC0B8D2126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48" t="4260" r="6719" b="25713"/>
          <a:stretch/>
        </p:blipFill>
        <p:spPr bwMode="auto">
          <a:xfrm>
            <a:off x="1985850" y="3763803"/>
            <a:ext cx="1699595" cy="216879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896526B-5B93-684D-86AF-FC9D0CECA440}"/>
              </a:ext>
            </a:extLst>
          </p:cNvPr>
          <p:cNvSpPr txBox="1"/>
          <p:nvPr/>
        </p:nvSpPr>
        <p:spPr>
          <a:xfrm>
            <a:off x="2358789" y="5997126"/>
            <a:ext cx="1223092" cy="307777"/>
          </a:xfrm>
          <a:prstGeom prst="rect">
            <a:avLst/>
          </a:prstGeom>
          <a:noFill/>
        </p:spPr>
        <p:txBody>
          <a:bodyPr wrap="none" rtlCol="0">
            <a:spAutoFit/>
          </a:bodyPr>
          <a:lstStyle/>
          <a:p>
            <a:r>
              <a:rPr lang="en-US" sz="1400" dirty="0"/>
              <a:t>Joseph Graves</a:t>
            </a:r>
          </a:p>
        </p:txBody>
      </p:sp>
      <p:sp>
        <p:nvSpPr>
          <p:cNvPr id="26" name="TextBox 25">
            <a:extLst>
              <a:ext uri="{FF2B5EF4-FFF2-40B4-BE49-F238E27FC236}">
                <a16:creationId xmlns:a16="http://schemas.microsoft.com/office/drawing/2014/main" id="{7F0B129A-79F5-1B4F-9BEB-CDBDB136AF5E}"/>
              </a:ext>
            </a:extLst>
          </p:cNvPr>
          <p:cNvSpPr txBox="1"/>
          <p:nvPr/>
        </p:nvSpPr>
        <p:spPr>
          <a:xfrm>
            <a:off x="1684224" y="6181416"/>
            <a:ext cx="2363731" cy="523220"/>
          </a:xfrm>
          <a:prstGeom prst="rect">
            <a:avLst/>
          </a:prstGeom>
          <a:noFill/>
        </p:spPr>
        <p:txBody>
          <a:bodyPr wrap="square" rtlCol="0">
            <a:spAutoFit/>
          </a:bodyPr>
          <a:lstStyle/>
          <a:p>
            <a:pPr algn="ctr"/>
            <a:r>
              <a:rPr lang="en-US" sz="1400" dirty="0"/>
              <a:t>Professor of Biology</a:t>
            </a:r>
          </a:p>
          <a:p>
            <a:pPr algn="ctr"/>
            <a:r>
              <a:rPr lang="en-US" sz="1400" dirty="0"/>
              <a:t>NC Ag and Tech State Univ</a:t>
            </a:r>
          </a:p>
        </p:txBody>
      </p:sp>
      <p:pic>
        <p:nvPicPr>
          <p:cNvPr id="1040" name="Picture 16" descr="Raphael Warnock | Elect535">
            <a:extLst>
              <a:ext uri="{FF2B5EF4-FFF2-40B4-BE49-F238E27FC236}">
                <a16:creationId xmlns:a16="http://schemas.microsoft.com/office/drawing/2014/main" id="{4531341E-BE6B-5C4A-B132-E774EC0BE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32" t="9197" r="21320" b="15363"/>
          <a:stretch/>
        </p:blipFill>
        <p:spPr bwMode="auto">
          <a:xfrm>
            <a:off x="1978637" y="812565"/>
            <a:ext cx="1681966" cy="217839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9F945FD-7CD4-8644-84D9-BD281944531B}"/>
              </a:ext>
            </a:extLst>
          </p:cNvPr>
          <p:cNvSpPr txBox="1"/>
          <p:nvPr/>
        </p:nvSpPr>
        <p:spPr>
          <a:xfrm>
            <a:off x="2011982" y="2986963"/>
            <a:ext cx="1465658" cy="307777"/>
          </a:xfrm>
          <a:prstGeom prst="rect">
            <a:avLst/>
          </a:prstGeom>
          <a:noFill/>
        </p:spPr>
        <p:txBody>
          <a:bodyPr wrap="none" rtlCol="0">
            <a:spAutoFit/>
          </a:bodyPr>
          <a:lstStyle/>
          <a:p>
            <a:r>
              <a:rPr lang="en-US" sz="1400" dirty="0"/>
              <a:t>Raphael Warnock</a:t>
            </a:r>
          </a:p>
        </p:txBody>
      </p:sp>
      <p:sp>
        <p:nvSpPr>
          <p:cNvPr id="29" name="TextBox 28">
            <a:extLst>
              <a:ext uri="{FF2B5EF4-FFF2-40B4-BE49-F238E27FC236}">
                <a16:creationId xmlns:a16="http://schemas.microsoft.com/office/drawing/2014/main" id="{E5EC1AE3-AD7B-ED46-A842-0F46D72BFCE1}"/>
              </a:ext>
            </a:extLst>
          </p:cNvPr>
          <p:cNvSpPr txBox="1"/>
          <p:nvPr/>
        </p:nvSpPr>
        <p:spPr>
          <a:xfrm>
            <a:off x="1657330" y="3198147"/>
            <a:ext cx="2363731" cy="523220"/>
          </a:xfrm>
          <a:prstGeom prst="rect">
            <a:avLst/>
          </a:prstGeom>
          <a:noFill/>
        </p:spPr>
        <p:txBody>
          <a:bodyPr wrap="square" rtlCol="0">
            <a:spAutoFit/>
          </a:bodyPr>
          <a:lstStyle/>
          <a:p>
            <a:pPr algn="ctr"/>
            <a:r>
              <a:rPr lang="en-US" sz="1400" dirty="0"/>
              <a:t>Senior Pastor</a:t>
            </a:r>
          </a:p>
          <a:p>
            <a:pPr algn="ctr"/>
            <a:r>
              <a:rPr lang="en-US" sz="1400" dirty="0"/>
              <a:t>Ebenezer Baptist Church</a:t>
            </a:r>
          </a:p>
        </p:txBody>
      </p:sp>
      <p:sp>
        <p:nvSpPr>
          <p:cNvPr id="4" name="TextBox 3">
            <a:extLst>
              <a:ext uri="{FF2B5EF4-FFF2-40B4-BE49-F238E27FC236}">
                <a16:creationId xmlns:a16="http://schemas.microsoft.com/office/drawing/2014/main" id="{81B0D4A2-9981-4843-8929-E8CD5698601B}"/>
              </a:ext>
            </a:extLst>
          </p:cNvPr>
          <p:cNvSpPr txBox="1"/>
          <p:nvPr/>
        </p:nvSpPr>
        <p:spPr>
          <a:xfrm rot="16200000">
            <a:off x="987531" y="4579270"/>
            <a:ext cx="970266" cy="369332"/>
          </a:xfrm>
          <a:prstGeom prst="rect">
            <a:avLst/>
          </a:prstGeom>
          <a:noFill/>
        </p:spPr>
        <p:txBody>
          <a:bodyPr wrap="none" rtlCol="0">
            <a:spAutoFit/>
          </a:bodyPr>
          <a:lstStyle/>
          <a:p>
            <a:r>
              <a:rPr lang="en-US" dirty="0"/>
              <a:t>Scientist</a:t>
            </a:r>
          </a:p>
        </p:txBody>
      </p:sp>
      <p:sp>
        <p:nvSpPr>
          <p:cNvPr id="31" name="TextBox 30">
            <a:extLst>
              <a:ext uri="{FF2B5EF4-FFF2-40B4-BE49-F238E27FC236}">
                <a16:creationId xmlns:a16="http://schemas.microsoft.com/office/drawing/2014/main" id="{560B1371-0063-8144-960C-8CBE1E709226}"/>
              </a:ext>
            </a:extLst>
          </p:cNvPr>
          <p:cNvSpPr txBox="1"/>
          <p:nvPr/>
        </p:nvSpPr>
        <p:spPr>
          <a:xfrm rot="16200000">
            <a:off x="614514" y="1755388"/>
            <a:ext cx="1716304" cy="369332"/>
          </a:xfrm>
          <a:prstGeom prst="rect">
            <a:avLst/>
          </a:prstGeom>
          <a:noFill/>
        </p:spPr>
        <p:txBody>
          <a:bodyPr wrap="none" rtlCol="0">
            <a:spAutoFit/>
          </a:bodyPr>
          <a:lstStyle/>
          <a:p>
            <a:r>
              <a:rPr lang="en-US" dirty="0"/>
              <a:t>Religious Leader</a:t>
            </a:r>
          </a:p>
        </p:txBody>
      </p:sp>
      <p:sp>
        <p:nvSpPr>
          <p:cNvPr id="32" name="TextBox 31">
            <a:extLst>
              <a:ext uri="{FF2B5EF4-FFF2-40B4-BE49-F238E27FC236}">
                <a16:creationId xmlns:a16="http://schemas.microsoft.com/office/drawing/2014/main" id="{2B38AEAD-9307-BA4F-82AC-CEFBB17CC7B9}"/>
              </a:ext>
            </a:extLst>
          </p:cNvPr>
          <p:cNvSpPr txBox="1"/>
          <p:nvPr/>
        </p:nvSpPr>
        <p:spPr>
          <a:xfrm>
            <a:off x="4021061" y="1497806"/>
            <a:ext cx="6098240" cy="369332"/>
          </a:xfrm>
          <a:prstGeom prst="rect">
            <a:avLst/>
          </a:prstGeom>
          <a:noFill/>
        </p:spPr>
        <p:txBody>
          <a:bodyPr wrap="square">
            <a:spAutoFit/>
          </a:bodyPr>
          <a:lstStyle/>
          <a:p>
            <a:r>
              <a:rPr lang="en-US" dirty="0"/>
              <a:t>“My faith has no quarrel with science.”</a:t>
            </a:r>
          </a:p>
        </p:txBody>
      </p:sp>
      <p:sp>
        <p:nvSpPr>
          <p:cNvPr id="34" name="TextBox 33">
            <a:extLst>
              <a:ext uri="{FF2B5EF4-FFF2-40B4-BE49-F238E27FC236}">
                <a16:creationId xmlns:a16="http://schemas.microsoft.com/office/drawing/2014/main" id="{0496EA40-901B-2049-9FFB-BA0496BC8A86}"/>
              </a:ext>
            </a:extLst>
          </p:cNvPr>
          <p:cNvSpPr txBox="1"/>
          <p:nvPr/>
        </p:nvSpPr>
        <p:spPr>
          <a:xfrm>
            <a:off x="4047955" y="3971036"/>
            <a:ext cx="6098240" cy="1754326"/>
          </a:xfrm>
          <a:prstGeom prst="rect">
            <a:avLst/>
          </a:prstGeom>
          <a:noFill/>
        </p:spPr>
        <p:txBody>
          <a:bodyPr wrap="square">
            <a:spAutoFit/>
          </a:bodyPr>
          <a:lstStyle/>
          <a:p>
            <a:r>
              <a:rPr lang="en-US" dirty="0"/>
              <a:t>“It took me to become far more mature, both in my science and in my theology to understand that the two did not have to be in conflict with each other. Now I understand scripture to be symbolic and hence, since it was never meant to be a text in natural history, there’s no reason to hold the two against each other.”</a:t>
            </a:r>
          </a:p>
        </p:txBody>
      </p:sp>
    </p:spTree>
    <p:extLst>
      <p:ext uri="{BB962C8B-B14F-4D97-AF65-F5344CB8AC3E}">
        <p14:creationId xmlns:p14="http://schemas.microsoft.com/office/powerpoint/2010/main" val="240469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F3EB0C-AB53-AC44-9ABE-2C3D881CA4B7}"/>
              </a:ext>
            </a:extLst>
          </p:cNvPr>
          <p:cNvSpPr/>
          <p:nvPr/>
        </p:nvSpPr>
        <p:spPr>
          <a:xfrm>
            <a:off x="-243840" y="-137160"/>
            <a:ext cx="12649200" cy="17526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0BF7497-3C3E-3449-B981-D09DE957D4E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What is evolution?</a:t>
            </a:r>
          </a:p>
        </p:txBody>
      </p:sp>
      <p:sp>
        <p:nvSpPr>
          <p:cNvPr id="5" name="TextBox 4">
            <a:extLst>
              <a:ext uri="{FF2B5EF4-FFF2-40B4-BE49-F238E27FC236}">
                <a16:creationId xmlns:a16="http://schemas.microsoft.com/office/drawing/2014/main" id="{0CA02D9C-C842-3046-B3C6-195044AA50E9}"/>
              </a:ext>
            </a:extLst>
          </p:cNvPr>
          <p:cNvSpPr txBox="1"/>
          <p:nvPr/>
        </p:nvSpPr>
        <p:spPr>
          <a:xfrm>
            <a:off x="1667041" y="4607943"/>
            <a:ext cx="8518679" cy="707886"/>
          </a:xfrm>
          <a:prstGeom prst="rect">
            <a:avLst/>
          </a:prstGeom>
          <a:noFill/>
        </p:spPr>
        <p:txBody>
          <a:bodyPr wrap="none" rtlCol="0">
            <a:spAutoFit/>
          </a:bodyPr>
          <a:lstStyle/>
          <a:p>
            <a:r>
              <a:rPr lang="en-US" sz="4000" dirty="0"/>
              <a:t>Change in allele frequency through time</a:t>
            </a:r>
          </a:p>
        </p:txBody>
      </p:sp>
      <p:sp>
        <p:nvSpPr>
          <p:cNvPr id="4" name="TextBox 3">
            <a:extLst>
              <a:ext uri="{FF2B5EF4-FFF2-40B4-BE49-F238E27FC236}">
                <a16:creationId xmlns:a16="http://schemas.microsoft.com/office/drawing/2014/main" id="{84ECAEFA-5CCB-4167-8C74-184807075085}"/>
              </a:ext>
            </a:extLst>
          </p:cNvPr>
          <p:cNvSpPr txBox="1"/>
          <p:nvPr/>
        </p:nvSpPr>
        <p:spPr>
          <a:xfrm>
            <a:off x="411192" y="1963947"/>
            <a:ext cx="1135523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Take two minutes and answer the above question: What is evolution?</a:t>
            </a:r>
            <a:endParaRPr lang="en-US" sz="3200" dirty="0">
              <a:cs typeface="Calibri"/>
            </a:endParaRPr>
          </a:p>
        </p:txBody>
      </p:sp>
    </p:spTree>
    <p:extLst>
      <p:ext uri="{BB962C8B-B14F-4D97-AF65-F5344CB8AC3E}">
        <p14:creationId xmlns:p14="http://schemas.microsoft.com/office/powerpoint/2010/main" val="2308210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5FEF9D-E355-A148-BCC2-636158C319C1}"/>
              </a:ext>
            </a:extLst>
          </p:cNvPr>
          <p:cNvPicPr>
            <a:picLocks noChangeAspect="1"/>
          </p:cNvPicPr>
          <p:nvPr/>
        </p:nvPicPr>
        <p:blipFill>
          <a:blip r:embed="rId3"/>
          <a:stretch>
            <a:fillRect/>
          </a:stretch>
        </p:blipFill>
        <p:spPr>
          <a:xfrm>
            <a:off x="1030777" y="0"/>
            <a:ext cx="9838130" cy="6858000"/>
          </a:xfrm>
          <a:prstGeom prst="rect">
            <a:avLst/>
          </a:prstGeom>
        </p:spPr>
      </p:pic>
      <p:pic>
        <p:nvPicPr>
          <p:cNvPr id="1026" name="Picture 2" descr="Free Images : covid 19, coronavirus, cell, pandemic, corona virus, red,  fractal art, organism, textile, pollen, crochet, plant, doily, flower,  macro photography, symmetry, still life photography 3924x2207 - Tmaximumge  - 1608796 - Free stock photos - PxHere">
            <a:extLst>
              <a:ext uri="{FF2B5EF4-FFF2-40B4-BE49-F238E27FC236}">
                <a16:creationId xmlns:a16="http://schemas.microsoft.com/office/drawing/2014/main" id="{E94FCFAA-FD13-8740-8E6D-7E2C702DE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30" y="5852160"/>
            <a:ext cx="1796143" cy="1005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76E314-BD6C-BD43-8103-5FC9373775BE}"/>
              </a:ext>
            </a:extLst>
          </p:cNvPr>
          <p:cNvSpPr txBox="1"/>
          <p:nvPr/>
        </p:nvSpPr>
        <p:spPr>
          <a:xfrm>
            <a:off x="4615148" y="6488668"/>
            <a:ext cx="1780039" cy="369332"/>
          </a:xfrm>
          <a:prstGeom prst="rect">
            <a:avLst/>
          </a:prstGeom>
          <a:noFill/>
        </p:spPr>
        <p:txBody>
          <a:bodyPr wrap="none" rtlCol="0">
            <a:spAutoFit/>
          </a:bodyPr>
          <a:lstStyle/>
          <a:p>
            <a:r>
              <a:rPr lang="en-US" dirty="0"/>
              <a:t>Pipes et al., 2021</a:t>
            </a:r>
          </a:p>
        </p:txBody>
      </p:sp>
    </p:spTree>
    <p:extLst>
      <p:ext uri="{BB962C8B-B14F-4D97-AF65-F5344CB8AC3E}">
        <p14:creationId xmlns:p14="http://schemas.microsoft.com/office/powerpoint/2010/main" val="51478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radar chart&#10;&#10;Description automatically generated">
            <a:extLst>
              <a:ext uri="{FF2B5EF4-FFF2-40B4-BE49-F238E27FC236}">
                <a16:creationId xmlns:a16="http://schemas.microsoft.com/office/drawing/2014/main" id="{2654823E-7FEE-DE4D-8B82-9DB3B4E2466D}"/>
              </a:ext>
            </a:extLst>
          </p:cNvPr>
          <p:cNvPicPr>
            <a:picLocks noChangeAspect="1"/>
          </p:cNvPicPr>
          <p:nvPr/>
        </p:nvPicPr>
        <p:blipFill rotWithShape="1">
          <a:blip r:embed="rId3"/>
          <a:srcRect r="1223"/>
          <a:stretch/>
        </p:blipFill>
        <p:spPr>
          <a:xfrm>
            <a:off x="8113603" y="872576"/>
            <a:ext cx="3924003" cy="5112847"/>
          </a:xfrm>
          <a:prstGeom prst="rect">
            <a:avLst/>
          </a:prstGeom>
          <a:ln>
            <a:solidFill>
              <a:schemeClr val="tx1"/>
            </a:solidFill>
          </a:ln>
        </p:spPr>
      </p:pic>
      <p:sp>
        <p:nvSpPr>
          <p:cNvPr id="4" name="TextBox 3">
            <a:extLst>
              <a:ext uri="{FF2B5EF4-FFF2-40B4-BE49-F238E27FC236}">
                <a16:creationId xmlns:a16="http://schemas.microsoft.com/office/drawing/2014/main" id="{1FCE7737-37A2-B245-9163-D3CD6C3A7D1D}"/>
              </a:ext>
            </a:extLst>
          </p:cNvPr>
          <p:cNvSpPr txBox="1"/>
          <p:nvPr/>
        </p:nvSpPr>
        <p:spPr>
          <a:xfrm>
            <a:off x="8951078" y="6040874"/>
            <a:ext cx="2528256" cy="369332"/>
          </a:xfrm>
          <a:prstGeom prst="rect">
            <a:avLst/>
          </a:prstGeom>
          <a:noFill/>
        </p:spPr>
        <p:txBody>
          <a:bodyPr wrap="none" rtlCol="0">
            <a:spAutoFit/>
          </a:bodyPr>
          <a:lstStyle/>
          <a:p>
            <a:r>
              <a:rPr lang="en-US" dirty="0" err="1"/>
              <a:t>Castelle</a:t>
            </a:r>
            <a:r>
              <a:rPr lang="en-US" dirty="0"/>
              <a:t> &amp; Banfield, 2020</a:t>
            </a:r>
          </a:p>
        </p:txBody>
      </p:sp>
      <p:pic>
        <p:nvPicPr>
          <p:cNvPr id="6" name="Picture 5">
            <a:extLst>
              <a:ext uri="{FF2B5EF4-FFF2-40B4-BE49-F238E27FC236}">
                <a16:creationId xmlns:a16="http://schemas.microsoft.com/office/drawing/2014/main" id="{D47E67E3-C77F-1B42-B55F-5574943BAEFA}"/>
              </a:ext>
            </a:extLst>
          </p:cNvPr>
          <p:cNvPicPr>
            <a:picLocks noChangeAspect="1"/>
          </p:cNvPicPr>
          <p:nvPr/>
        </p:nvPicPr>
        <p:blipFill>
          <a:blip r:embed="rId4"/>
          <a:stretch>
            <a:fillRect/>
          </a:stretch>
        </p:blipFill>
        <p:spPr>
          <a:xfrm rot="16200000">
            <a:off x="3610225" y="1853268"/>
            <a:ext cx="5142806" cy="3151464"/>
          </a:xfrm>
          <a:prstGeom prst="rect">
            <a:avLst/>
          </a:prstGeom>
          <a:ln>
            <a:solidFill>
              <a:schemeClr val="tx1"/>
            </a:solidFill>
          </a:ln>
        </p:spPr>
      </p:pic>
      <p:sp>
        <p:nvSpPr>
          <p:cNvPr id="7" name="TextBox 6">
            <a:extLst>
              <a:ext uri="{FF2B5EF4-FFF2-40B4-BE49-F238E27FC236}">
                <a16:creationId xmlns:a16="http://schemas.microsoft.com/office/drawing/2014/main" id="{1CB52082-F859-9F4C-ADDD-4CC89F35734E}"/>
              </a:ext>
            </a:extLst>
          </p:cNvPr>
          <p:cNvSpPr txBox="1"/>
          <p:nvPr/>
        </p:nvSpPr>
        <p:spPr>
          <a:xfrm>
            <a:off x="4723765" y="6040874"/>
            <a:ext cx="2744469" cy="369332"/>
          </a:xfrm>
          <a:prstGeom prst="rect">
            <a:avLst/>
          </a:prstGeom>
          <a:noFill/>
        </p:spPr>
        <p:txBody>
          <a:bodyPr wrap="none" rtlCol="0">
            <a:spAutoFit/>
          </a:bodyPr>
          <a:lstStyle/>
          <a:p>
            <a:r>
              <a:rPr lang="en-US" dirty="0"/>
              <a:t>Prado-Martinez et al., 2013</a:t>
            </a:r>
          </a:p>
        </p:txBody>
      </p:sp>
      <p:pic>
        <p:nvPicPr>
          <p:cNvPr id="10" name="Picture 9" descr="Chart&#10;&#10;Description automatically generated">
            <a:extLst>
              <a:ext uri="{FF2B5EF4-FFF2-40B4-BE49-F238E27FC236}">
                <a16:creationId xmlns:a16="http://schemas.microsoft.com/office/drawing/2014/main" id="{781FA339-67FD-A748-BF75-42B8827FE77D}"/>
              </a:ext>
            </a:extLst>
          </p:cNvPr>
          <p:cNvPicPr>
            <a:picLocks noChangeAspect="1"/>
          </p:cNvPicPr>
          <p:nvPr/>
        </p:nvPicPr>
        <p:blipFill>
          <a:blip r:embed="rId5"/>
          <a:stretch>
            <a:fillRect/>
          </a:stretch>
        </p:blipFill>
        <p:spPr>
          <a:xfrm rot="16200000">
            <a:off x="-391020" y="1359731"/>
            <a:ext cx="5164695" cy="4116649"/>
          </a:xfrm>
          <a:prstGeom prst="rect">
            <a:avLst/>
          </a:prstGeom>
          <a:ln>
            <a:solidFill>
              <a:schemeClr val="tx1"/>
            </a:solidFill>
          </a:ln>
        </p:spPr>
      </p:pic>
      <p:sp>
        <p:nvSpPr>
          <p:cNvPr id="12" name="TextBox 11">
            <a:extLst>
              <a:ext uri="{FF2B5EF4-FFF2-40B4-BE49-F238E27FC236}">
                <a16:creationId xmlns:a16="http://schemas.microsoft.com/office/drawing/2014/main" id="{ECEED85D-E7B5-0546-9803-21F38AD7225E}"/>
              </a:ext>
            </a:extLst>
          </p:cNvPr>
          <p:cNvSpPr txBox="1"/>
          <p:nvPr/>
        </p:nvSpPr>
        <p:spPr>
          <a:xfrm>
            <a:off x="1314933" y="6040874"/>
            <a:ext cx="1752788" cy="369332"/>
          </a:xfrm>
          <a:prstGeom prst="rect">
            <a:avLst/>
          </a:prstGeom>
          <a:noFill/>
        </p:spPr>
        <p:txBody>
          <a:bodyPr wrap="none" rtlCol="0">
            <a:spAutoFit/>
          </a:bodyPr>
          <a:lstStyle/>
          <a:p>
            <a:r>
              <a:rPr lang="en-US" dirty="0"/>
              <a:t>Cook et al., 2012</a:t>
            </a:r>
          </a:p>
        </p:txBody>
      </p:sp>
    </p:spTree>
    <p:extLst>
      <p:ext uri="{BB962C8B-B14F-4D97-AF65-F5344CB8AC3E}">
        <p14:creationId xmlns:p14="http://schemas.microsoft.com/office/powerpoint/2010/main" val="216624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F3EB0C-AB53-AC44-9ABE-2C3D881CA4B7}"/>
              </a:ext>
            </a:extLst>
          </p:cNvPr>
          <p:cNvSpPr/>
          <p:nvPr/>
        </p:nvSpPr>
        <p:spPr>
          <a:xfrm>
            <a:off x="-243840" y="-137160"/>
            <a:ext cx="12649200" cy="17526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0BF7497-3C3E-3449-B981-D09DE957D4E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What is evolution?</a:t>
            </a:r>
          </a:p>
        </p:txBody>
      </p:sp>
      <p:sp>
        <p:nvSpPr>
          <p:cNvPr id="5" name="TextBox 4">
            <a:extLst>
              <a:ext uri="{FF2B5EF4-FFF2-40B4-BE49-F238E27FC236}">
                <a16:creationId xmlns:a16="http://schemas.microsoft.com/office/drawing/2014/main" id="{0CA02D9C-C842-3046-B3C6-195044AA50E9}"/>
              </a:ext>
            </a:extLst>
          </p:cNvPr>
          <p:cNvSpPr txBox="1"/>
          <p:nvPr/>
        </p:nvSpPr>
        <p:spPr>
          <a:xfrm>
            <a:off x="1695796" y="3429000"/>
            <a:ext cx="8301375" cy="1323439"/>
          </a:xfrm>
          <a:prstGeom prst="rect">
            <a:avLst/>
          </a:prstGeom>
          <a:noFill/>
        </p:spPr>
        <p:txBody>
          <a:bodyPr wrap="none" rtlCol="0">
            <a:spAutoFit/>
          </a:bodyPr>
          <a:lstStyle/>
          <a:p>
            <a:r>
              <a:rPr lang="en-US" sz="4000" dirty="0"/>
              <a:t>Descent (with modification) of all living</a:t>
            </a:r>
          </a:p>
          <a:p>
            <a:r>
              <a:rPr lang="en-US" sz="4000" dirty="0"/>
              <a:t>Beings from a common ancestor.</a:t>
            </a:r>
          </a:p>
        </p:txBody>
      </p:sp>
    </p:spTree>
    <p:extLst>
      <p:ext uri="{BB962C8B-B14F-4D97-AF65-F5344CB8AC3E}">
        <p14:creationId xmlns:p14="http://schemas.microsoft.com/office/powerpoint/2010/main" val="240085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75807504-A4AA-4544-9A52-16F34426992A}"/>
              </a:ext>
            </a:extLst>
          </p:cNvPr>
          <p:cNvPicPr>
            <a:picLocks noChangeAspect="1"/>
          </p:cNvPicPr>
          <p:nvPr/>
        </p:nvPicPr>
        <p:blipFill>
          <a:blip r:embed="rId3"/>
          <a:stretch>
            <a:fillRect/>
          </a:stretch>
        </p:blipFill>
        <p:spPr>
          <a:xfrm>
            <a:off x="3304403" y="0"/>
            <a:ext cx="8887597" cy="6858000"/>
          </a:xfrm>
          <a:prstGeom prst="rect">
            <a:avLst/>
          </a:prstGeom>
        </p:spPr>
      </p:pic>
      <p:sp>
        <p:nvSpPr>
          <p:cNvPr id="2" name="Title 1">
            <a:extLst>
              <a:ext uri="{FF2B5EF4-FFF2-40B4-BE49-F238E27FC236}">
                <a16:creationId xmlns:a16="http://schemas.microsoft.com/office/drawing/2014/main" id="{B0FB3CFF-34D5-CF4A-BC0C-3FDF035C3844}"/>
              </a:ext>
            </a:extLst>
          </p:cNvPr>
          <p:cNvSpPr>
            <a:spLocks noGrp="1"/>
          </p:cNvSpPr>
          <p:nvPr>
            <p:ph type="title"/>
          </p:nvPr>
        </p:nvSpPr>
        <p:spPr>
          <a:xfrm>
            <a:off x="838199" y="959944"/>
            <a:ext cx="3807187" cy="2228074"/>
          </a:xfrm>
        </p:spPr>
        <p:txBody>
          <a:bodyPr vert="horz" lIns="91440" tIns="45720" rIns="91440" bIns="45720" rtlCol="0" anchor="ctr">
            <a:normAutofit/>
          </a:bodyPr>
          <a:lstStyle/>
          <a:p>
            <a:r>
              <a:rPr lang="en-US" sz="4000" dirty="0"/>
              <a:t>Is evolution controversial?</a:t>
            </a:r>
          </a:p>
        </p:txBody>
      </p:sp>
      <p:sp>
        <p:nvSpPr>
          <p:cNvPr id="4" name="Title 1">
            <a:extLst>
              <a:ext uri="{FF2B5EF4-FFF2-40B4-BE49-F238E27FC236}">
                <a16:creationId xmlns:a16="http://schemas.microsoft.com/office/drawing/2014/main" id="{BE664D73-FFE9-6E48-8DE4-49D293DF8E44}"/>
              </a:ext>
            </a:extLst>
          </p:cNvPr>
          <p:cNvSpPr txBox="1">
            <a:spLocks/>
          </p:cNvSpPr>
          <p:nvPr/>
        </p:nvSpPr>
        <p:spPr>
          <a:xfrm>
            <a:off x="838201" y="3429000"/>
            <a:ext cx="3799425" cy="314324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dirty="0">
                <a:latin typeface="+mn-lt"/>
                <a:ea typeface="+mn-ea"/>
                <a:cs typeface="+mn-cs"/>
              </a:rPr>
              <a:t>Why / Why not?</a:t>
            </a:r>
          </a:p>
          <a:p>
            <a:pPr indent="-228600">
              <a:spcAft>
                <a:spcPts val="600"/>
              </a:spcAft>
              <a:buFont typeface="Arial" panose="020B0604020202020204" pitchFamily="34" charset="0"/>
              <a:buChar char="•"/>
            </a:pPr>
            <a:endParaRPr lang="en-US" sz="2000" dirty="0">
              <a:latin typeface="+mn-lt"/>
              <a:ea typeface="+mn-ea"/>
              <a:cs typeface="Calibri"/>
            </a:endParaRPr>
          </a:p>
          <a:p>
            <a:pPr indent="-228600">
              <a:spcAft>
                <a:spcPts val="600"/>
              </a:spcAft>
              <a:buFont typeface="Arial" panose="020B0604020202020204" pitchFamily="34" charset="0"/>
              <a:buChar char="•"/>
            </a:pPr>
            <a:r>
              <a:rPr lang="en-US" sz="2000" dirty="0">
                <a:latin typeface="+mn-lt"/>
                <a:ea typeface="+mn-ea"/>
                <a:cs typeface="Calibri"/>
              </a:rPr>
              <a:t>Discuss with your group and record your answer on your handout.</a:t>
            </a:r>
          </a:p>
        </p:txBody>
      </p:sp>
    </p:spTree>
    <p:extLst>
      <p:ext uri="{BB962C8B-B14F-4D97-AF65-F5344CB8AC3E}">
        <p14:creationId xmlns:p14="http://schemas.microsoft.com/office/powerpoint/2010/main" val="344667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Our solar system featuring eight planets. Original from NA… | Flickr">
            <a:extLst>
              <a:ext uri="{FF2B5EF4-FFF2-40B4-BE49-F238E27FC236}">
                <a16:creationId xmlns:a16="http://schemas.microsoft.com/office/drawing/2014/main" id="{E608A9DA-3211-0042-89FA-3BF66E62C7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59" t="9091" r="1343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D92CF2D7-03B8-5E4B-BA58-A68CFCF0F07D}"/>
              </a:ext>
            </a:extLst>
          </p:cNvPr>
          <p:cNvSpPr txBox="1">
            <a:spLocks/>
          </p:cNvSpPr>
          <p:nvPr/>
        </p:nvSpPr>
        <p:spPr>
          <a:xfrm>
            <a:off x="838199" y="869624"/>
            <a:ext cx="3807187" cy="22280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Is heliocentrism controversial?</a:t>
            </a:r>
          </a:p>
        </p:txBody>
      </p:sp>
      <p:sp>
        <p:nvSpPr>
          <p:cNvPr id="20" name="Title 1">
            <a:extLst>
              <a:ext uri="{FF2B5EF4-FFF2-40B4-BE49-F238E27FC236}">
                <a16:creationId xmlns:a16="http://schemas.microsoft.com/office/drawing/2014/main" id="{8EF1F8C3-4709-AC4F-9C3D-054E1DDB594D}"/>
              </a:ext>
            </a:extLst>
          </p:cNvPr>
          <p:cNvSpPr txBox="1">
            <a:spLocks/>
          </p:cNvSpPr>
          <p:nvPr/>
        </p:nvSpPr>
        <p:spPr>
          <a:xfrm>
            <a:off x="838201" y="2776538"/>
            <a:ext cx="3799425" cy="314324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dirty="0">
                <a:latin typeface="+mn-lt"/>
                <a:ea typeface="+mn-ea"/>
                <a:cs typeface="+mn-cs"/>
              </a:rPr>
              <a:t>Why / Why not? Discuss with your group and record your answer.</a:t>
            </a:r>
          </a:p>
        </p:txBody>
      </p:sp>
      <p:sp>
        <p:nvSpPr>
          <p:cNvPr id="21" name="Rectangle 20">
            <a:extLst>
              <a:ext uri="{FF2B5EF4-FFF2-40B4-BE49-F238E27FC236}">
                <a16:creationId xmlns:a16="http://schemas.microsoft.com/office/drawing/2014/main" id="{A378CDA3-B77B-984C-AACC-DB15E0ED6C85}"/>
              </a:ext>
            </a:extLst>
          </p:cNvPr>
          <p:cNvSpPr/>
          <p:nvPr/>
        </p:nvSpPr>
        <p:spPr>
          <a:xfrm>
            <a:off x="392665" y="3775858"/>
            <a:ext cx="4017318" cy="369332"/>
          </a:xfrm>
          <a:prstGeom prst="rect">
            <a:avLst/>
          </a:prstGeom>
        </p:spPr>
        <p:txBody>
          <a:bodyPr wrap="none">
            <a:spAutoFit/>
          </a:bodyPr>
          <a:lstStyle/>
          <a:p>
            <a:r>
              <a:rPr lang="en-US" dirty="0"/>
              <a:t>“scientifically unproven and unfounded” </a:t>
            </a:r>
          </a:p>
        </p:txBody>
      </p:sp>
      <p:sp>
        <p:nvSpPr>
          <p:cNvPr id="22" name="Rectangle 21">
            <a:extLst>
              <a:ext uri="{FF2B5EF4-FFF2-40B4-BE49-F238E27FC236}">
                <a16:creationId xmlns:a16="http://schemas.microsoft.com/office/drawing/2014/main" id="{4E810BC6-16BC-434E-9A86-1123A5A12780}"/>
              </a:ext>
            </a:extLst>
          </p:cNvPr>
          <p:cNvSpPr/>
          <p:nvPr/>
        </p:nvSpPr>
        <p:spPr>
          <a:xfrm>
            <a:off x="392665" y="4544724"/>
            <a:ext cx="3883114" cy="646331"/>
          </a:xfrm>
          <a:prstGeom prst="rect">
            <a:avLst/>
          </a:prstGeom>
        </p:spPr>
        <p:txBody>
          <a:bodyPr wrap="none">
            <a:spAutoFit/>
          </a:bodyPr>
          <a:lstStyle/>
          <a:p>
            <a:r>
              <a:rPr lang="en-US" dirty="0"/>
              <a:t>Directly contradicted religious doctrine </a:t>
            </a:r>
          </a:p>
          <a:p>
            <a:r>
              <a:rPr lang="en-US" dirty="0"/>
              <a:t>&amp; interpreted scripture</a:t>
            </a:r>
          </a:p>
        </p:txBody>
      </p:sp>
      <p:sp>
        <p:nvSpPr>
          <p:cNvPr id="23" name="Rectangle 22">
            <a:extLst>
              <a:ext uri="{FF2B5EF4-FFF2-40B4-BE49-F238E27FC236}">
                <a16:creationId xmlns:a16="http://schemas.microsoft.com/office/drawing/2014/main" id="{0F3A9B34-A0CF-7D46-9FD2-6ADB133FF5D0}"/>
              </a:ext>
            </a:extLst>
          </p:cNvPr>
          <p:cNvSpPr/>
          <p:nvPr/>
        </p:nvSpPr>
        <p:spPr>
          <a:xfrm>
            <a:off x="392665" y="5590590"/>
            <a:ext cx="3883114" cy="1200329"/>
          </a:xfrm>
          <a:prstGeom prst="rect">
            <a:avLst/>
          </a:prstGeom>
        </p:spPr>
        <p:txBody>
          <a:bodyPr wrap="square">
            <a:spAutoFit/>
          </a:bodyPr>
          <a:lstStyle/>
          <a:p>
            <a:r>
              <a:rPr lang="en-US" dirty="0"/>
              <a:t>Removed necessity of God</a:t>
            </a:r>
          </a:p>
          <a:p>
            <a:r>
              <a:rPr lang="en-US" dirty="0"/>
              <a:t>“How could the earth hang suspended in the air were it not upheld by God’s hand?”</a:t>
            </a:r>
          </a:p>
        </p:txBody>
      </p:sp>
    </p:spTree>
    <p:extLst>
      <p:ext uri="{BB962C8B-B14F-4D97-AF65-F5344CB8AC3E}">
        <p14:creationId xmlns:p14="http://schemas.microsoft.com/office/powerpoint/2010/main" val="145278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people, group, different&#10;&#10;Description automatically generated">
            <a:extLst>
              <a:ext uri="{FF2B5EF4-FFF2-40B4-BE49-F238E27FC236}">
                <a16:creationId xmlns:a16="http://schemas.microsoft.com/office/drawing/2014/main" id="{D36B998C-C2DC-974D-AAE7-6779275CF8FB}"/>
              </a:ext>
            </a:extLst>
          </p:cNvPr>
          <p:cNvPicPr>
            <a:picLocks noChangeAspect="1"/>
          </p:cNvPicPr>
          <p:nvPr/>
        </p:nvPicPr>
        <p:blipFill>
          <a:blip r:embed="rId3"/>
          <a:stretch>
            <a:fillRect/>
          </a:stretch>
        </p:blipFill>
        <p:spPr>
          <a:xfrm>
            <a:off x="0" y="0"/>
            <a:ext cx="7207452" cy="6858000"/>
          </a:xfrm>
          <a:prstGeom prst="rect">
            <a:avLst/>
          </a:prstGeom>
        </p:spPr>
      </p:pic>
      <p:pic>
        <p:nvPicPr>
          <p:cNvPr id="8" name="Picture 7" descr="A picture containing text, person, person, television&#10;&#10;Description automatically generated">
            <a:extLst>
              <a:ext uri="{FF2B5EF4-FFF2-40B4-BE49-F238E27FC236}">
                <a16:creationId xmlns:a16="http://schemas.microsoft.com/office/drawing/2014/main" id="{52F9D2C7-56C9-3B4E-B6AD-A867D77E5228}"/>
              </a:ext>
            </a:extLst>
          </p:cNvPr>
          <p:cNvPicPr>
            <a:picLocks noChangeAspect="1"/>
          </p:cNvPicPr>
          <p:nvPr/>
        </p:nvPicPr>
        <p:blipFill>
          <a:blip r:embed="rId4"/>
          <a:stretch>
            <a:fillRect/>
          </a:stretch>
        </p:blipFill>
        <p:spPr>
          <a:xfrm>
            <a:off x="8243693" y="370704"/>
            <a:ext cx="2943132" cy="3200399"/>
          </a:xfrm>
          <a:prstGeom prst="rect">
            <a:avLst/>
          </a:prstGeom>
        </p:spPr>
      </p:pic>
      <p:pic>
        <p:nvPicPr>
          <p:cNvPr id="5122" name="Picture 2" descr="The Creation of Adam Painting by Michelangelo Buonarroti">
            <a:extLst>
              <a:ext uri="{FF2B5EF4-FFF2-40B4-BE49-F238E27FC236}">
                <a16:creationId xmlns:a16="http://schemas.microsoft.com/office/drawing/2014/main" id="{1663E27A-AA74-8D47-BC82-EF20A32B2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7685" y="3954161"/>
            <a:ext cx="3215148" cy="23972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43764B0-86BE-6C47-AF8D-F801C28C0B53}"/>
              </a:ext>
            </a:extLst>
          </p:cNvPr>
          <p:cNvSpPr/>
          <p:nvPr/>
        </p:nvSpPr>
        <p:spPr>
          <a:xfrm>
            <a:off x="9692640" y="3825240"/>
            <a:ext cx="1783080" cy="268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Open Bible | Symmetry - Here is a few symmetrical facts for … | Flickr">
            <a:extLst>
              <a:ext uri="{FF2B5EF4-FFF2-40B4-BE49-F238E27FC236}">
                <a16:creationId xmlns:a16="http://schemas.microsoft.com/office/drawing/2014/main" id="{A46D1343-243D-924E-92E4-73D76C0B4F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5363" y="2323692"/>
            <a:ext cx="1987277" cy="132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04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3659</TotalTime>
  <Words>1435</Words>
  <Application>Microsoft Office PowerPoint</Application>
  <PresentationFormat>Widescreen</PresentationFormat>
  <Paragraphs>144</Paragraphs>
  <Slides>20</Slides>
  <Notes>19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Evolution,  Religion, &amp; Nature of Science</vt:lpstr>
      <vt:lpstr>PowerPoint Presentation</vt:lpstr>
      <vt:lpstr>PowerPoint Presentation</vt:lpstr>
      <vt:lpstr>PowerPoint Presentation</vt:lpstr>
      <vt:lpstr>PowerPoint Presentation</vt:lpstr>
      <vt:lpstr>PowerPoint Presentation</vt:lpstr>
      <vt:lpstr>Is evolution controversial?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 and Religion</dc:title>
  <dc:creator>Randy Klabacka</dc:creator>
  <cp:lastModifiedBy>Randy Klabacka</cp:lastModifiedBy>
  <cp:revision>62</cp:revision>
  <dcterms:created xsi:type="dcterms:W3CDTF">2021-08-11T13:28:52Z</dcterms:created>
  <dcterms:modified xsi:type="dcterms:W3CDTF">2021-12-14T03:25:22Z</dcterms:modified>
</cp:coreProperties>
</file>